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3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  <p:sldId id="271" r:id="rId17"/>
    <p:sldId id="272" r:id="rId18"/>
    <p:sldId id="273" r:id="rId19"/>
    <p:sldId id="274" r:id="rId20"/>
    <p:sldId id="277" r:id="rId21"/>
    <p:sldId id="278" r:id="rId22"/>
    <p:sldId id="279" r:id="rId23"/>
    <p:sldId id="280" r:id="rId24"/>
    <p:sldId id="281" r:id="rId25"/>
    <p:sldId id="276" r:id="rId26"/>
    <p:sldId id="275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004C"/>
    <a:srgbClr val="EEDDFF"/>
    <a:srgbClr val="DEBDFF"/>
    <a:srgbClr val="FF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5C08484-9319-49FF-97C6-7296F2C1F72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AC9F8A1-5495-48C2-B748-36AABB22327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ABB6C445-F649-42CE-BC37-C777FC067FD3}" type="datetimeFigureOut">
              <a:rPr lang="ru-RU"/>
              <a:pPr>
                <a:defRPr/>
              </a:pPr>
              <a:t>20.09.2021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781F872F-5A93-498C-9E75-3A475B55B62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830953F1-3160-4EE2-9DB9-408EB82F98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07206CF-9837-42F7-9C15-4D35B8A07FA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C3E0D96-4128-4DD1-A35A-9529E0AE00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B43906A-AE09-4636-BCAF-82B2E3238FC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>
            <a:extLst>
              <a:ext uri="{FF2B5EF4-FFF2-40B4-BE49-F238E27FC236}">
                <a16:creationId xmlns:a16="http://schemas.microsoft.com/office/drawing/2014/main" id="{43DEC37C-BF98-45E4-9FB7-4A08A8B4CDE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Заметки 2">
            <a:extLst>
              <a:ext uri="{FF2B5EF4-FFF2-40B4-BE49-F238E27FC236}">
                <a16:creationId xmlns:a16="http://schemas.microsoft.com/office/drawing/2014/main" id="{F0D9B2B0-DCDB-4855-A278-7EB507F19FC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altLang="ru-RU"/>
              <a:t>FEO диаграммы позволяют нарушить любое синтаксическое правило, посколько эти диаграммы - фактически обычные картинки - копии стандартных диаграмм. Например, работа на FEO диаграмме может не иметь стрелок выхода или управления. AllFusion Process Modeler позволяет также строить FEO диаграммы для диаграмм в нотации DFD. </a:t>
            </a:r>
          </a:p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44036" name="Номер слайда 3">
            <a:extLst>
              <a:ext uri="{FF2B5EF4-FFF2-40B4-BE49-F238E27FC236}">
                <a16:creationId xmlns:a16="http://schemas.microsoft.com/office/drawing/2014/main" id="{A4BC2F6F-0234-40C1-83CB-77764C59D8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0A2925F-7054-45D5-8F44-37BC33915694}" type="slidenum">
              <a:rPr lang="ru-RU" altLang="ru-RU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27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>
            <a:extLst>
              <a:ext uri="{FF2B5EF4-FFF2-40B4-BE49-F238E27FC236}">
                <a16:creationId xmlns:a16="http://schemas.microsoft.com/office/drawing/2014/main" id="{BB361D08-1904-43AA-A57A-54D1DDFEE1E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Заметки 2">
            <a:extLst>
              <a:ext uri="{FF2B5EF4-FFF2-40B4-BE49-F238E27FC236}">
                <a16:creationId xmlns:a16="http://schemas.microsoft.com/office/drawing/2014/main" id="{5FBA11FC-BCE9-415B-98C2-D3386C46CD3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altLang="ru-RU"/>
              <a:t>иаграмма дерева узлов показывает иерархическую зависимость работ, но не взаимосвязи между работами. В одной модели диаграмм дерева узлов может быть множество, поскольку дерево может быть построено на произвольную глубину и не обязательно с корня. </a:t>
            </a:r>
            <a:br>
              <a:rPr lang="ru-RU" altLang="ru-RU"/>
            </a:br>
            <a:r>
              <a:rPr lang="ru-RU" altLang="ru-RU"/>
              <a:t>Для построения диаграммы дерева узлов необходимо выбрать пункт меню </a:t>
            </a:r>
            <a:r>
              <a:rPr lang="ru-RU" altLang="ru-RU" i="1"/>
              <a:t>Diagram -&gt; Add Node Tree</a:t>
            </a:r>
            <a:r>
              <a:rPr lang="ru-RU" altLang="ru-RU"/>
              <a:t>. Появляется мастер, с помощью которого диаграмма будет создана. На первом шаге (рис.4) задается имя диаграммы дерева узлов, узел верхнего уровня и глубина дерева. Имя дерева узлов по умолчанию совпадает с именем работы верхнего уровня, а номер диаграммы генерируется автоматически как номер узла верхнего уровня + буква N. </a:t>
            </a:r>
          </a:p>
        </p:txBody>
      </p:sp>
      <p:sp>
        <p:nvSpPr>
          <p:cNvPr id="45060" name="Номер слайда 3">
            <a:extLst>
              <a:ext uri="{FF2B5EF4-FFF2-40B4-BE49-F238E27FC236}">
                <a16:creationId xmlns:a16="http://schemas.microsoft.com/office/drawing/2014/main" id="{AF3C493B-EB05-42AA-BACC-71637F6D20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F944DF4-8651-43E1-8BFB-B283B7828F26}" type="slidenum">
              <a:rPr lang="ru-RU" altLang="ru-RU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31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>
            <a:extLst>
              <a:ext uri="{FF2B5EF4-FFF2-40B4-BE49-F238E27FC236}">
                <a16:creationId xmlns:a16="http://schemas.microsoft.com/office/drawing/2014/main" id="{FDF49639-DDB3-4853-BB60-47C7BBF6D2C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Заметки 2">
            <a:extLst>
              <a:ext uri="{FF2B5EF4-FFF2-40B4-BE49-F238E27FC236}">
                <a16:creationId xmlns:a16="http://schemas.microsoft.com/office/drawing/2014/main" id="{7CFA3AB7-EE86-49D4-A2B6-75E055407EF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altLang="ru-RU"/>
              <a:t>По умолчанию нижний уровень декомпозиции показывается в виде списка, остальные работы - в виде прямоугольников. Если необходимо отобразить все дерево в виде прямоугольников, то следует снять галочку возле опции "Bullet last level". Список всех созданных диаграмм дерева узлов можно посмотреть в </a:t>
            </a:r>
            <a:r>
              <a:rPr lang="ru-RU" altLang="ru-RU" i="1"/>
              <a:t>Обозреватели Модели</a:t>
            </a:r>
            <a:r>
              <a:rPr lang="ru-RU" altLang="ru-RU"/>
              <a:t>. </a:t>
            </a:r>
          </a:p>
        </p:txBody>
      </p:sp>
      <p:sp>
        <p:nvSpPr>
          <p:cNvPr id="46084" name="Номер слайда 3">
            <a:extLst>
              <a:ext uri="{FF2B5EF4-FFF2-40B4-BE49-F238E27FC236}">
                <a16:creationId xmlns:a16="http://schemas.microsoft.com/office/drawing/2014/main" id="{BA81F068-2C84-4F4E-A80D-6436E501F0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011D1D5-C774-4EA9-A1D0-32EEAAEF745E}" type="slidenum">
              <a:rPr lang="ru-RU" altLang="ru-RU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33</a:t>
            </a:fld>
            <a:endParaRPr lang="ru-RU" altLang="ru-RU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>
            <a:extLst>
              <a:ext uri="{FF2B5EF4-FFF2-40B4-BE49-F238E27FC236}">
                <a16:creationId xmlns:a16="http://schemas.microsoft.com/office/drawing/2014/main" id="{E62334DC-F51B-4EC3-89A3-F1A764777D8C}"/>
              </a:ext>
            </a:extLst>
          </p:cNvPr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5" name="Group 9">
            <a:extLst>
              <a:ext uri="{FF2B5EF4-FFF2-40B4-BE49-F238E27FC236}">
                <a16:creationId xmlns:a16="http://schemas.microsoft.com/office/drawing/2014/main" id="{04961E4F-F7E0-432A-84E6-49DFB67BBBA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>
              <a:extLst>
                <a:ext uri="{FF2B5EF4-FFF2-40B4-BE49-F238E27FC236}">
                  <a16:creationId xmlns:a16="http://schemas.microsoft.com/office/drawing/2014/main" id="{3A020A2A-9EDC-40D5-AEDA-BA6E7DF118F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18">
              <a:extLst>
                <a:ext uri="{FF2B5EF4-FFF2-40B4-BE49-F238E27FC236}">
                  <a16:creationId xmlns:a16="http://schemas.microsoft.com/office/drawing/2014/main" id="{D8916D53-9530-4DB9-B652-3CDFA80E22F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22">
              <a:extLst>
                <a:ext uri="{FF2B5EF4-FFF2-40B4-BE49-F238E27FC236}">
                  <a16:creationId xmlns:a16="http://schemas.microsoft.com/office/drawing/2014/main" id="{9B95866C-DF2A-427E-A394-FA2E5395689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26">
              <a:extLst>
                <a:ext uri="{FF2B5EF4-FFF2-40B4-BE49-F238E27FC236}">
                  <a16:creationId xmlns:a16="http://schemas.microsoft.com/office/drawing/2014/main" id="{9E11B0DB-2B28-4CF9-854A-669A82AB00C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10" name="Freeform 10">
              <a:extLst>
                <a:ext uri="{FF2B5EF4-FFF2-40B4-BE49-F238E27FC236}">
                  <a16:creationId xmlns:a16="http://schemas.microsoft.com/office/drawing/2014/main" id="{0280151C-6338-4FD6-9ECC-37C99C42E4F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AB3F6832-8A8F-414A-88C0-9C2250D73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9780B09D-8FD0-4371-81CD-42EAC4B72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33CFD890-62B9-47E4-B66F-5D19EC5DE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3BE86F-F15F-46C4-99F0-2F3564A0A95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04775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6455EB-0631-43E1-9C62-FAD0E61CD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E5FEBF-19F1-4CEF-8B04-9256AB0FE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AD078-E0B5-4C9B-8F88-A87372574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40B960-CE4B-459E-BD49-432CC8E5391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66336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>
            <a:extLst>
              <a:ext uri="{FF2B5EF4-FFF2-40B4-BE49-F238E27FC236}">
                <a16:creationId xmlns:a16="http://schemas.microsoft.com/office/drawing/2014/main" id="{9A21E80B-FABD-4BB8-8026-A735AF2E66D8}"/>
              </a:ext>
            </a:extLst>
          </p:cNvPr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5" name="Group 14">
            <a:extLst>
              <a:ext uri="{FF2B5EF4-FFF2-40B4-BE49-F238E27FC236}">
                <a16:creationId xmlns:a16="http://schemas.microsoft.com/office/drawing/2014/main" id="{49C9AFCF-4888-43C4-8042-3438323348B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>
              <a:extLst>
                <a:ext uri="{FF2B5EF4-FFF2-40B4-BE49-F238E27FC236}">
                  <a16:creationId xmlns:a16="http://schemas.microsoft.com/office/drawing/2014/main" id="{4F375C8E-6D1C-4A0E-9EE1-3DE098871D4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18">
              <a:extLst>
                <a:ext uri="{FF2B5EF4-FFF2-40B4-BE49-F238E27FC236}">
                  <a16:creationId xmlns:a16="http://schemas.microsoft.com/office/drawing/2014/main" id="{D665546A-48C8-484D-8A43-A5EB96E8A38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22">
              <a:extLst>
                <a:ext uri="{FF2B5EF4-FFF2-40B4-BE49-F238E27FC236}">
                  <a16:creationId xmlns:a16="http://schemas.microsoft.com/office/drawing/2014/main" id="{DF09B8AE-D358-4F6E-A847-EC6518F3F1D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26">
              <a:extLst>
                <a:ext uri="{FF2B5EF4-FFF2-40B4-BE49-F238E27FC236}">
                  <a16:creationId xmlns:a16="http://schemas.microsoft.com/office/drawing/2014/main" id="{77184339-960A-4144-8BB8-C4C7BB2D088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10" name="Freeform 19">
              <a:extLst>
                <a:ext uri="{FF2B5EF4-FFF2-40B4-BE49-F238E27FC236}">
                  <a16:creationId xmlns:a16="http://schemas.microsoft.com/office/drawing/2014/main" id="{163CD85D-12E3-472A-8A3D-89E705A7075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40714E20-E86A-425C-A16D-CBBCD2E56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2948283E-01A0-4852-B9DA-302AC071B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64E17DD9-883E-4736-BB21-2BC8ADBF0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467550-3D2F-44EC-B13B-6B4F7A0B681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387704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8229600" cy="18669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18669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F7E8A78-F6A2-4571-81FC-043C5FDEB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F9D977B-B4F6-434E-8554-E9C5C1D64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A71060E-9BB7-4DA3-9C4A-381DB28BF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DB1934-3E42-401A-864A-66C266D2AD2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520397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981200"/>
            <a:ext cx="8229600" cy="3886200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2F411D-4F60-49B3-986C-6D66C71D1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3CB56C-F1D4-40E2-8F02-BFDCF0697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A89AC0-65CC-4748-854F-486C478AC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9ED940-4CBC-4882-AAFD-188B128CFE7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61188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682BB9-EE67-4833-B1D2-DF719AAF3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31219-C20C-4541-915C-887AFD52E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6224D0-8C6C-401D-A622-2C0C28F00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1876A2-F189-4661-869A-56ECFEF3C71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40243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>
            <a:extLst>
              <a:ext uri="{FF2B5EF4-FFF2-40B4-BE49-F238E27FC236}">
                <a16:creationId xmlns:a16="http://schemas.microsoft.com/office/drawing/2014/main" id="{A8386B30-CA60-448C-8F3D-C3FC50EA8165}"/>
              </a:ext>
            </a:extLst>
          </p:cNvPr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Freeform 14">
            <a:extLst>
              <a:ext uri="{FF2B5EF4-FFF2-40B4-BE49-F238E27FC236}">
                <a16:creationId xmlns:a16="http://schemas.microsoft.com/office/drawing/2014/main" id="{5E14E5DA-F0BC-4D49-BF6D-A76BC9BDFB0D}"/>
              </a:ext>
            </a:extLst>
          </p:cNvPr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>
              <a:gd name="T0" fmla="*/ 2147483647 w 2706"/>
              <a:gd name="T1" fmla="*/ 0 h 640"/>
              <a:gd name="T2" fmla="*/ 2147483647 w 2706"/>
              <a:gd name="T3" fmla="*/ 0 h 640"/>
              <a:gd name="T4" fmla="*/ 2147483647 w 2706"/>
              <a:gd name="T5" fmla="*/ 2147483647 h 640"/>
              <a:gd name="T6" fmla="*/ 2147483647 w 2706"/>
              <a:gd name="T7" fmla="*/ 2147483647 h 640"/>
              <a:gd name="T8" fmla="*/ 2147483647 w 2706"/>
              <a:gd name="T9" fmla="*/ 2147483647 h 640"/>
              <a:gd name="T10" fmla="*/ 2147483647 w 2706"/>
              <a:gd name="T11" fmla="*/ 2147483647 h 640"/>
              <a:gd name="T12" fmla="*/ 2147483647 w 2706"/>
              <a:gd name="T13" fmla="*/ 2147483647 h 640"/>
              <a:gd name="T14" fmla="*/ 2147483647 w 2706"/>
              <a:gd name="T15" fmla="*/ 2147483647 h 640"/>
              <a:gd name="T16" fmla="*/ 2147483647 w 2706"/>
              <a:gd name="T17" fmla="*/ 2147483647 h 640"/>
              <a:gd name="T18" fmla="*/ 2147483647 w 2706"/>
              <a:gd name="T19" fmla="*/ 2147483647 h 640"/>
              <a:gd name="T20" fmla="*/ 2147483647 w 2706"/>
              <a:gd name="T21" fmla="*/ 2147483647 h 640"/>
              <a:gd name="T22" fmla="*/ 2147483647 w 2706"/>
              <a:gd name="T23" fmla="*/ 2147483647 h 640"/>
              <a:gd name="T24" fmla="*/ 2147483647 w 2706"/>
              <a:gd name="T25" fmla="*/ 2147483647 h 640"/>
              <a:gd name="T26" fmla="*/ 2147483647 w 2706"/>
              <a:gd name="T27" fmla="*/ 2147483647 h 640"/>
              <a:gd name="T28" fmla="*/ 2147483647 w 2706"/>
              <a:gd name="T29" fmla="*/ 2147483647 h 640"/>
              <a:gd name="T30" fmla="*/ 2147483647 w 2706"/>
              <a:gd name="T31" fmla="*/ 2147483647 h 640"/>
              <a:gd name="T32" fmla="*/ 2147483647 w 2706"/>
              <a:gd name="T33" fmla="*/ 2147483647 h 640"/>
              <a:gd name="T34" fmla="*/ 2147483647 w 2706"/>
              <a:gd name="T35" fmla="*/ 2147483647 h 640"/>
              <a:gd name="T36" fmla="*/ 0 w 2706"/>
              <a:gd name="T37" fmla="*/ 2147483647 h 640"/>
              <a:gd name="T38" fmla="*/ 0 w 2706"/>
              <a:gd name="T39" fmla="*/ 2147483647 h 640"/>
              <a:gd name="T40" fmla="*/ 2147483647 w 2706"/>
              <a:gd name="T41" fmla="*/ 2147483647 h 640"/>
              <a:gd name="T42" fmla="*/ 2147483647 w 2706"/>
              <a:gd name="T43" fmla="*/ 2147483647 h 640"/>
              <a:gd name="T44" fmla="*/ 2147483647 w 2706"/>
              <a:gd name="T45" fmla="*/ 2147483647 h 640"/>
              <a:gd name="T46" fmla="*/ 2147483647 w 2706"/>
              <a:gd name="T47" fmla="*/ 2147483647 h 640"/>
              <a:gd name="T48" fmla="*/ 2147483647 w 2706"/>
              <a:gd name="T49" fmla="*/ 2147483647 h 640"/>
              <a:gd name="T50" fmla="*/ 2147483647 w 2706"/>
              <a:gd name="T51" fmla="*/ 2147483647 h 640"/>
              <a:gd name="T52" fmla="*/ 2147483647 w 2706"/>
              <a:gd name="T53" fmla="*/ 2147483647 h 640"/>
              <a:gd name="T54" fmla="*/ 2147483647 w 2706"/>
              <a:gd name="T55" fmla="*/ 2147483647 h 640"/>
              <a:gd name="T56" fmla="*/ 2147483647 w 2706"/>
              <a:gd name="T57" fmla="*/ 2147483647 h 640"/>
              <a:gd name="T58" fmla="*/ 2147483647 w 2706"/>
              <a:gd name="T59" fmla="*/ 2147483647 h 640"/>
              <a:gd name="T60" fmla="*/ 2147483647 w 2706"/>
              <a:gd name="T61" fmla="*/ 2147483647 h 640"/>
              <a:gd name="T62" fmla="*/ 2147483647 w 2706"/>
              <a:gd name="T63" fmla="*/ 2147483647 h 640"/>
              <a:gd name="T64" fmla="*/ 2147483647 w 2706"/>
              <a:gd name="T65" fmla="*/ 2147483647 h 640"/>
              <a:gd name="T66" fmla="*/ 2147483647 w 2706"/>
              <a:gd name="T67" fmla="*/ 2147483647 h 640"/>
              <a:gd name="T68" fmla="*/ 2147483647 w 2706"/>
              <a:gd name="T69" fmla="*/ 2147483647 h 640"/>
              <a:gd name="T70" fmla="*/ 2147483647 w 2706"/>
              <a:gd name="T71" fmla="*/ 2147483647 h 640"/>
              <a:gd name="T72" fmla="*/ 2147483647 w 2706"/>
              <a:gd name="T73" fmla="*/ 2147483647 h 640"/>
              <a:gd name="T74" fmla="*/ 2147483647 w 2706"/>
              <a:gd name="T75" fmla="*/ 2147483647 h 640"/>
              <a:gd name="T76" fmla="*/ 2147483647 w 2706"/>
              <a:gd name="T77" fmla="*/ 2147483647 h 640"/>
              <a:gd name="T78" fmla="*/ 2147483647 w 2706"/>
              <a:gd name="T79" fmla="*/ 2147483647 h 640"/>
              <a:gd name="T80" fmla="*/ 2147483647 w 2706"/>
              <a:gd name="T81" fmla="*/ 2147483647 h 640"/>
              <a:gd name="T82" fmla="*/ 2147483647 w 2706"/>
              <a:gd name="T83" fmla="*/ 2147483647 h 640"/>
              <a:gd name="T84" fmla="*/ 2147483647 w 2706"/>
              <a:gd name="T85" fmla="*/ 2147483647 h 640"/>
              <a:gd name="T86" fmla="*/ 2147483647 w 2706"/>
              <a:gd name="T87" fmla="*/ 2147483647 h 640"/>
              <a:gd name="T88" fmla="*/ 2147483647 w 2706"/>
              <a:gd name="T89" fmla="*/ 2147483647 h 640"/>
              <a:gd name="T90" fmla="*/ 2147483647 w 2706"/>
              <a:gd name="T91" fmla="*/ 2147483647 h 640"/>
              <a:gd name="T92" fmla="*/ 2147483647 w 2706"/>
              <a:gd name="T93" fmla="*/ 2147483647 h 640"/>
              <a:gd name="T94" fmla="*/ 2147483647 w 2706"/>
              <a:gd name="T95" fmla="*/ 2147483647 h 640"/>
              <a:gd name="T96" fmla="*/ 2147483647 w 2706"/>
              <a:gd name="T97" fmla="*/ 2147483647 h 640"/>
              <a:gd name="T98" fmla="*/ 2147483647 w 2706"/>
              <a:gd name="T99" fmla="*/ 2147483647 h 640"/>
              <a:gd name="T100" fmla="*/ 2147483647 w 2706"/>
              <a:gd name="T101" fmla="*/ 2147483647 h 640"/>
              <a:gd name="T102" fmla="*/ 2147483647 w 2706"/>
              <a:gd name="T103" fmla="*/ 2147483647 h 640"/>
              <a:gd name="T104" fmla="*/ 2147483647 w 2706"/>
              <a:gd name="T105" fmla="*/ 2147483647 h 640"/>
              <a:gd name="T106" fmla="*/ 2147483647 w 2706"/>
              <a:gd name="T107" fmla="*/ 0 h 640"/>
              <a:gd name="T108" fmla="*/ 2147483647 w 2706"/>
              <a:gd name="T109" fmla="*/ 0 h 640"/>
              <a:gd name="T110" fmla="*/ 2147483647 w 2706"/>
              <a:gd name="T111" fmla="*/ 0 h 640"/>
              <a:gd name="T112" fmla="*/ 2147483647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" name="Freeform 18">
            <a:extLst>
              <a:ext uri="{FF2B5EF4-FFF2-40B4-BE49-F238E27FC236}">
                <a16:creationId xmlns:a16="http://schemas.microsoft.com/office/drawing/2014/main" id="{0DAEE298-5E8B-416A-BBA3-73DA9B6CDCCC}"/>
              </a:ext>
            </a:extLst>
          </p:cNvPr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2147483647 w 5216"/>
              <a:gd name="T1" fmla="*/ 2147483647 h 762"/>
              <a:gd name="T2" fmla="*/ 2147483647 w 5216"/>
              <a:gd name="T3" fmla="*/ 2147483647 h 762"/>
              <a:gd name="T4" fmla="*/ 2147483647 w 5216"/>
              <a:gd name="T5" fmla="*/ 2147483647 h 762"/>
              <a:gd name="T6" fmla="*/ 2147483647 w 5216"/>
              <a:gd name="T7" fmla="*/ 2147483647 h 762"/>
              <a:gd name="T8" fmla="*/ 2147483647 w 5216"/>
              <a:gd name="T9" fmla="*/ 2147483647 h 762"/>
              <a:gd name="T10" fmla="*/ 2147483647 w 5216"/>
              <a:gd name="T11" fmla="*/ 2147483647 h 762"/>
              <a:gd name="T12" fmla="*/ 2147483647 w 5216"/>
              <a:gd name="T13" fmla="*/ 2147483647 h 762"/>
              <a:gd name="T14" fmla="*/ 2147483647 w 5216"/>
              <a:gd name="T15" fmla="*/ 2147483647 h 762"/>
              <a:gd name="T16" fmla="*/ 2147483647 w 5216"/>
              <a:gd name="T17" fmla="*/ 2147483647 h 762"/>
              <a:gd name="T18" fmla="*/ 2147483647 w 5216"/>
              <a:gd name="T19" fmla="*/ 2147483647 h 762"/>
              <a:gd name="T20" fmla="*/ 2147483647 w 5216"/>
              <a:gd name="T21" fmla="*/ 2147483647 h 762"/>
              <a:gd name="T22" fmla="*/ 2147483647 w 5216"/>
              <a:gd name="T23" fmla="*/ 2147483647 h 762"/>
              <a:gd name="T24" fmla="*/ 2147483647 w 5216"/>
              <a:gd name="T25" fmla="*/ 2147483647 h 762"/>
              <a:gd name="T26" fmla="*/ 2147483647 w 5216"/>
              <a:gd name="T27" fmla="*/ 0 h 762"/>
              <a:gd name="T28" fmla="*/ 2147483647 w 5216"/>
              <a:gd name="T29" fmla="*/ 2147483647 h 762"/>
              <a:gd name="T30" fmla="*/ 2147483647 w 5216"/>
              <a:gd name="T31" fmla="*/ 2147483647 h 762"/>
              <a:gd name="T32" fmla="*/ 0 w 5216"/>
              <a:gd name="T33" fmla="*/ 2147483647 h 762"/>
              <a:gd name="T34" fmla="*/ 2147483647 w 5216"/>
              <a:gd name="T35" fmla="*/ 2147483647 h 762"/>
              <a:gd name="T36" fmla="*/ 2147483647 w 5216"/>
              <a:gd name="T37" fmla="*/ 2147483647 h 762"/>
              <a:gd name="T38" fmla="*/ 2147483647 w 5216"/>
              <a:gd name="T39" fmla="*/ 2147483647 h 762"/>
              <a:gd name="T40" fmla="*/ 2147483647 w 5216"/>
              <a:gd name="T41" fmla="*/ 2147483647 h 762"/>
              <a:gd name="T42" fmla="*/ 2147483647 w 5216"/>
              <a:gd name="T43" fmla="*/ 2147483647 h 762"/>
              <a:gd name="T44" fmla="*/ 2147483647 w 5216"/>
              <a:gd name="T45" fmla="*/ 2147483647 h 762"/>
              <a:gd name="T46" fmla="*/ 2147483647 w 5216"/>
              <a:gd name="T47" fmla="*/ 2147483647 h 762"/>
              <a:gd name="T48" fmla="*/ 2147483647 w 5216"/>
              <a:gd name="T49" fmla="*/ 2147483647 h 762"/>
              <a:gd name="T50" fmla="*/ 2147483647 w 5216"/>
              <a:gd name="T51" fmla="*/ 2147483647 h 762"/>
              <a:gd name="T52" fmla="*/ 2147483647 w 5216"/>
              <a:gd name="T53" fmla="*/ 2147483647 h 762"/>
              <a:gd name="T54" fmla="*/ 2147483647 w 5216"/>
              <a:gd name="T55" fmla="*/ 2147483647 h 762"/>
              <a:gd name="T56" fmla="*/ 2147483647 w 5216"/>
              <a:gd name="T57" fmla="*/ 2147483647 h 762"/>
              <a:gd name="T58" fmla="*/ 2147483647 w 5216"/>
              <a:gd name="T59" fmla="*/ 2147483647 h 762"/>
              <a:gd name="T60" fmla="*/ 2147483647 w 5216"/>
              <a:gd name="T61" fmla="*/ 2147483647 h 762"/>
              <a:gd name="T62" fmla="*/ 2147483647 w 5216"/>
              <a:gd name="T63" fmla="*/ 2147483647 h 762"/>
              <a:gd name="T64" fmla="*/ 2147483647 w 5216"/>
              <a:gd name="T65" fmla="*/ 2147483647 h 762"/>
              <a:gd name="T66" fmla="*/ 2147483647 w 5216"/>
              <a:gd name="T67" fmla="*/ 2147483647 h 762"/>
              <a:gd name="T68" fmla="*/ 2147483647 w 5216"/>
              <a:gd name="T69" fmla="*/ 2147483647 h 762"/>
              <a:gd name="T70" fmla="*/ 2147483647 w 5216"/>
              <a:gd name="T71" fmla="*/ 2147483647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" name="Freeform 22">
            <a:extLst>
              <a:ext uri="{FF2B5EF4-FFF2-40B4-BE49-F238E27FC236}">
                <a16:creationId xmlns:a16="http://schemas.microsoft.com/office/drawing/2014/main" id="{F8A72EA5-B235-4DDD-9DCF-9C7F0ACD39EA}"/>
              </a:ext>
            </a:extLst>
          </p:cNvPr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>
              <a:gd name="T0" fmla="*/ 0 w 5144"/>
              <a:gd name="T1" fmla="*/ 2147483647 h 694"/>
              <a:gd name="T2" fmla="*/ 0 w 5144"/>
              <a:gd name="T3" fmla="*/ 2147483647 h 694"/>
              <a:gd name="T4" fmla="*/ 2147483647 w 5144"/>
              <a:gd name="T5" fmla="*/ 2147483647 h 694"/>
              <a:gd name="T6" fmla="*/ 2147483647 w 5144"/>
              <a:gd name="T7" fmla="*/ 2147483647 h 694"/>
              <a:gd name="T8" fmla="*/ 2147483647 w 5144"/>
              <a:gd name="T9" fmla="*/ 2147483647 h 694"/>
              <a:gd name="T10" fmla="*/ 2147483647 w 5144"/>
              <a:gd name="T11" fmla="*/ 2147483647 h 694"/>
              <a:gd name="T12" fmla="*/ 2147483647 w 5144"/>
              <a:gd name="T13" fmla="*/ 2147483647 h 694"/>
              <a:gd name="T14" fmla="*/ 2147483647 w 5144"/>
              <a:gd name="T15" fmla="*/ 2147483647 h 694"/>
              <a:gd name="T16" fmla="*/ 2147483647 w 5144"/>
              <a:gd name="T17" fmla="*/ 2147483647 h 694"/>
              <a:gd name="T18" fmla="*/ 2147483647 w 5144"/>
              <a:gd name="T19" fmla="*/ 2147483647 h 694"/>
              <a:gd name="T20" fmla="*/ 2147483647 w 5144"/>
              <a:gd name="T21" fmla="*/ 2147483647 h 694"/>
              <a:gd name="T22" fmla="*/ 2147483647 w 5144"/>
              <a:gd name="T23" fmla="*/ 2147483647 h 694"/>
              <a:gd name="T24" fmla="*/ 2147483647 w 5144"/>
              <a:gd name="T25" fmla="*/ 0 h 694"/>
              <a:gd name="T26" fmla="*/ 2147483647 w 5144"/>
              <a:gd name="T27" fmla="*/ 2147483647 h 694"/>
              <a:gd name="T28" fmla="*/ 2147483647 w 5144"/>
              <a:gd name="T29" fmla="*/ 2147483647 h 694"/>
              <a:gd name="T30" fmla="*/ 2147483647 w 5144"/>
              <a:gd name="T31" fmla="*/ 2147483647 h 694"/>
              <a:gd name="T32" fmla="*/ 2147483647 w 5144"/>
              <a:gd name="T33" fmla="*/ 2147483647 h 694"/>
              <a:gd name="T34" fmla="*/ 2147483647 w 5144"/>
              <a:gd name="T35" fmla="*/ 2147483647 h 694"/>
              <a:gd name="T36" fmla="*/ 2147483647 w 5144"/>
              <a:gd name="T37" fmla="*/ 2147483647 h 694"/>
              <a:gd name="T38" fmla="*/ 2147483647 w 5144"/>
              <a:gd name="T39" fmla="*/ 2147483647 h 694"/>
              <a:gd name="T40" fmla="*/ 2147483647 w 5144"/>
              <a:gd name="T41" fmla="*/ 2147483647 h 694"/>
              <a:gd name="T42" fmla="*/ 2147483647 w 5144"/>
              <a:gd name="T43" fmla="*/ 2147483647 h 694"/>
              <a:gd name="T44" fmla="*/ 2147483647 w 5144"/>
              <a:gd name="T45" fmla="*/ 2147483647 h 694"/>
              <a:gd name="T46" fmla="*/ 2147483647 w 5144"/>
              <a:gd name="T47" fmla="*/ 2147483647 h 694"/>
              <a:gd name="T48" fmla="*/ 2147483647 w 5144"/>
              <a:gd name="T49" fmla="*/ 2147483647 h 694"/>
              <a:gd name="T50" fmla="*/ 2147483647 w 5144"/>
              <a:gd name="T51" fmla="*/ 2147483647 h 694"/>
              <a:gd name="T52" fmla="*/ 2147483647 w 5144"/>
              <a:gd name="T53" fmla="*/ 2147483647 h 694"/>
              <a:gd name="T54" fmla="*/ 2147483647 w 5144"/>
              <a:gd name="T55" fmla="*/ 2147483647 h 694"/>
              <a:gd name="T56" fmla="*/ 2147483647 w 5144"/>
              <a:gd name="T57" fmla="*/ 2147483647 h 694"/>
              <a:gd name="T58" fmla="*/ 2147483647 w 5144"/>
              <a:gd name="T59" fmla="*/ 2147483647 h 694"/>
              <a:gd name="T60" fmla="*/ 2147483647 w 5144"/>
              <a:gd name="T61" fmla="*/ 2147483647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" name="Freeform 26">
            <a:extLst>
              <a:ext uri="{FF2B5EF4-FFF2-40B4-BE49-F238E27FC236}">
                <a16:creationId xmlns:a16="http://schemas.microsoft.com/office/drawing/2014/main" id="{911A603A-6861-4632-B0A5-5136AB84A950}"/>
              </a:ext>
            </a:extLst>
          </p:cNvPr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2147483647 h 584"/>
              <a:gd name="T2" fmla="*/ 0 w 3112"/>
              <a:gd name="T3" fmla="*/ 2147483647 h 584"/>
              <a:gd name="T4" fmla="*/ 2147483647 w 3112"/>
              <a:gd name="T5" fmla="*/ 2147483647 h 584"/>
              <a:gd name="T6" fmla="*/ 2147483647 w 3112"/>
              <a:gd name="T7" fmla="*/ 2147483647 h 584"/>
              <a:gd name="T8" fmla="*/ 2147483647 w 3112"/>
              <a:gd name="T9" fmla="*/ 2147483647 h 584"/>
              <a:gd name="T10" fmla="*/ 2147483647 w 3112"/>
              <a:gd name="T11" fmla="*/ 2147483647 h 584"/>
              <a:gd name="T12" fmla="*/ 2147483647 w 3112"/>
              <a:gd name="T13" fmla="*/ 2147483647 h 584"/>
              <a:gd name="T14" fmla="*/ 2147483647 w 3112"/>
              <a:gd name="T15" fmla="*/ 2147483647 h 584"/>
              <a:gd name="T16" fmla="*/ 2147483647 w 3112"/>
              <a:gd name="T17" fmla="*/ 2147483647 h 584"/>
              <a:gd name="T18" fmla="*/ 2147483647 w 3112"/>
              <a:gd name="T19" fmla="*/ 2147483647 h 584"/>
              <a:gd name="T20" fmla="*/ 2147483647 w 3112"/>
              <a:gd name="T21" fmla="*/ 2147483647 h 584"/>
              <a:gd name="T22" fmla="*/ 2147483647 w 3112"/>
              <a:gd name="T23" fmla="*/ 2147483647 h 584"/>
              <a:gd name="T24" fmla="*/ 2147483647 w 3112"/>
              <a:gd name="T25" fmla="*/ 2147483647 h 584"/>
              <a:gd name="T26" fmla="*/ 2147483647 w 3112"/>
              <a:gd name="T27" fmla="*/ 2147483647 h 584"/>
              <a:gd name="T28" fmla="*/ 2147483647 w 3112"/>
              <a:gd name="T29" fmla="*/ 2147483647 h 584"/>
              <a:gd name="T30" fmla="*/ 2147483647 w 3112"/>
              <a:gd name="T31" fmla="*/ 2147483647 h 584"/>
              <a:gd name="T32" fmla="*/ 2147483647 w 3112"/>
              <a:gd name="T33" fmla="*/ 2147483647 h 584"/>
              <a:gd name="T34" fmla="*/ 2147483647 w 3112"/>
              <a:gd name="T35" fmla="*/ 2147483647 h 584"/>
              <a:gd name="T36" fmla="*/ 2147483647 w 3112"/>
              <a:gd name="T37" fmla="*/ 2147483647 h 584"/>
              <a:gd name="T38" fmla="*/ 2147483647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9" name="Freeform 10">
            <a:extLst>
              <a:ext uri="{FF2B5EF4-FFF2-40B4-BE49-F238E27FC236}">
                <a16:creationId xmlns:a16="http://schemas.microsoft.com/office/drawing/2014/main" id="{EACEC7D4-7AD8-4AD3-B541-E7F83185368E}"/>
              </a:ext>
            </a:extLst>
          </p:cNvPr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>
              <a:gd name="T0" fmla="*/ 2147483647 w 8196"/>
              <a:gd name="T1" fmla="*/ 2147483647 h 1192"/>
              <a:gd name="T2" fmla="*/ 2147483647 w 8196"/>
              <a:gd name="T3" fmla="*/ 2147483647 h 1192"/>
              <a:gd name="T4" fmla="*/ 2147483647 w 8196"/>
              <a:gd name="T5" fmla="*/ 2147483647 h 1192"/>
              <a:gd name="T6" fmla="*/ 2147483647 w 8196"/>
              <a:gd name="T7" fmla="*/ 2147483647 h 1192"/>
              <a:gd name="T8" fmla="*/ 2147483647 w 8196"/>
              <a:gd name="T9" fmla="*/ 2147483647 h 1192"/>
              <a:gd name="T10" fmla="*/ 2147483647 w 8196"/>
              <a:gd name="T11" fmla="*/ 2147483647 h 1192"/>
              <a:gd name="T12" fmla="*/ 2147483647 w 8196"/>
              <a:gd name="T13" fmla="*/ 2147483647 h 1192"/>
              <a:gd name="T14" fmla="*/ 2147483647 w 8196"/>
              <a:gd name="T15" fmla="*/ 2147483647 h 1192"/>
              <a:gd name="T16" fmla="*/ 2147483647 w 8196"/>
              <a:gd name="T17" fmla="*/ 2147483647 h 1192"/>
              <a:gd name="T18" fmla="*/ 2147483647 w 8196"/>
              <a:gd name="T19" fmla="*/ 2147483647 h 1192"/>
              <a:gd name="T20" fmla="*/ 2147483647 w 8196"/>
              <a:gd name="T21" fmla="*/ 2147483647 h 1192"/>
              <a:gd name="T22" fmla="*/ 2147483647 w 8196"/>
              <a:gd name="T23" fmla="*/ 2147483647 h 1192"/>
              <a:gd name="T24" fmla="*/ 2147483647 w 8196"/>
              <a:gd name="T25" fmla="*/ 2147483647 h 1192"/>
              <a:gd name="T26" fmla="*/ 2147483647 w 8196"/>
              <a:gd name="T27" fmla="*/ 2147483647 h 1192"/>
              <a:gd name="T28" fmla="*/ 2147483647 w 8196"/>
              <a:gd name="T29" fmla="*/ 2147483647 h 1192"/>
              <a:gd name="T30" fmla="*/ 2147483647 w 8196"/>
              <a:gd name="T31" fmla="*/ 2147483647 h 1192"/>
              <a:gd name="T32" fmla="*/ 2147483647 w 8196"/>
              <a:gd name="T33" fmla="*/ 2147483647 h 1192"/>
              <a:gd name="T34" fmla="*/ 2147483647 w 8196"/>
              <a:gd name="T35" fmla="*/ 2147483647 h 1192"/>
              <a:gd name="T36" fmla="*/ 2147483647 w 8196"/>
              <a:gd name="T37" fmla="*/ 2147483647 h 1192"/>
              <a:gd name="T38" fmla="*/ 2147483647 w 8196"/>
              <a:gd name="T39" fmla="*/ 2147483647 h 1192"/>
              <a:gd name="T40" fmla="*/ 2147483647 w 8196"/>
              <a:gd name="T41" fmla="*/ 2147483647 h 1192"/>
              <a:gd name="T42" fmla="*/ 2147483647 w 8196"/>
              <a:gd name="T43" fmla="*/ 2147483647 h 1192"/>
              <a:gd name="T44" fmla="*/ 2147483647 w 8196"/>
              <a:gd name="T45" fmla="*/ 0 h 1192"/>
              <a:gd name="T46" fmla="*/ 2147483647 w 8196"/>
              <a:gd name="T47" fmla="*/ 2147483647 h 1192"/>
              <a:gd name="T48" fmla="*/ 2147483647 w 8196"/>
              <a:gd name="T49" fmla="*/ 2147483647 h 1192"/>
              <a:gd name="T50" fmla="*/ 2147483647 w 8196"/>
              <a:gd name="T51" fmla="*/ 2147483647 h 1192"/>
              <a:gd name="T52" fmla="*/ 2147483647 w 8196"/>
              <a:gd name="T53" fmla="*/ 2147483647 h 1192"/>
              <a:gd name="T54" fmla="*/ 2147483647 w 8196"/>
              <a:gd name="T55" fmla="*/ 2147483647 h 1192"/>
              <a:gd name="T56" fmla="*/ 2147483647 w 8196"/>
              <a:gd name="T57" fmla="*/ 2147483647 h 1192"/>
              <a:gd name="T58" fmla="*/ 2147483647 w 8196"/>
              <a:gd name="T59" fmla="*/ 2147483647 h 1192"/>
              <a:gd name="T60" fmla="*/ 2147483647 w 8196"/>
              <a:gd name="T61" fmla="*/ 2147483647 h 1192"/>
              <a:gd name="T62" fmla="*/ 0 w 8196"/>
              <a:gd name="T63" fmla="*/ 2147483647 h 1192"/>
              <a:gd name="T64" fmla="*/ 2147483647 w 8196"/>
              <a:gd name="T65" fmla="*/ 2147483647 h 1192"/>
              <a:gd name="T66" fmla="*/ 2147483647 w 8196"/>
              <a:gd name="T67" fmla="*/ 2147483647 h 1192"/>
              <a:gd name="T68" fmla="*/ 2147483647 w 8196"/>
              <a:gd name="T69" fmla="*/ 2147483647 h 1192"/>
              <a:gd name="T70" fmla="*/ 2147483647 w 8196"/>
              <a:gd name="T71" fmla="*/ 2147483647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D9495A8B-A41E-45A4-AB00-E3750B837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7952390C-004F-4C21-A626-D3E5C26AF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925C9CD-A19E-4BC0-954D-6D97902B0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4DA366-4EE3-41BA-8447-3EB0255F6B1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31692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287AEC1-CE95-4669-B1FC-C48B6DE1CD4E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07BFFD5-D92D-442E-B91D-9BDFE7C082D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485FB75-FC15-40D4-BCF2-056C9C42A73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E6FDC1DD-6691-45A6-84F2-637D6366D1D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74680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B527FC5-6CF9-4079-B6C1-0DEEBA828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58271F1-B6F5-4FBD-AC65-447482E14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41CB158-A7BD-4ABA-A7FE-0557DDC77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2D915F-8487-45B0-BBBB-8D9DE456059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8956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3280AE4-83E3-4EDF-AE8C-58B9C195B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E9FFFEF-7EA5-48AF-BB12-EC834B965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8AD5189-6109-4BC5-AF1D-6DA808C33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DF672C-881E-4CE3-90CD-4758A05664D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30929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>
            <a:extLst>
              <a:ext uri="{FF2B5EF4-FFF2-40B4-BE49-F238E27FC236}">
                <a16:creationId xmlns:a16="http://schemas.microsoft.com/office/drawing/2014/main" id="{4E51AF71-2C3F-487C-887D-6AFDDB28439F}"/>
              </a:ext>
            </a:extLst>
          </p:cNvPr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3" name="Group 5">
            <a:extLst>
              <a:ext uri="{FF2B5EF4-FFF2-40B4-BE49-F238E27FC236}">
                <a16:creationId xmlns:a16="http://schemas.microsoft.com/office/drawing/2014/main" id="{A06F6755-30C1-42C7-A1E3-003114CD1FA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>
              <a:extLst>
                <a:ext uri="{FF2B5EF4-FFF2-40B4-BE49-F238E27FC236}">
                  <a16:creationId xmlns:a16="http://schemas.microsoft.com/office/drawing/2014/main" id="{42F72CDE-006D-4B6C-BEFE-4394B17FCCF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" name="Freeform 18">
              <a:extLst>
                <a:ext uri="{FF2B5EF4-FFF2-40B4-BE49-F238E27FC236}">
                  <a16:creationId xmlns:a16="http://schemas.microsoft.com/office/drawing/2014/main" id="{96C380D4-482D-4708-970E-6FC4E71B75C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Freeform 22">
              <a:extLst>
                <a:ext uri="{FF2B5EF4-FFF2-40B4-BE49-F238E27FC236}">
                  <a16:creationId xmlns:a16="http://schemas.microsoft.com/office/drawing/2014/main" id="{3DE43A25-23C9-4D3F-816B-A711EE0B44C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26">
              <a:extLst>
                <a:ext uri="{FF2B5EF4-FFF2-40B4-BE49-F238E27FC236}">
                  <a16:creationId xmlns:a16="http://schemas.microsoft.com/office/drawing/2014/main" id="{FF5CCA0B-0309-4E7A-8EB3-7368B8FD782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8" name="Freeform 10">
              <a:extLst>
                <a:ext uri="{FF2B5EF4-FFF2-40B4-BE49-F238E27FC236}">
                  <a16:creationId xmlns:a16="http://schemas.microsoft.com/office/drawing/2014/main" id="{65A71904-F1D2-45B7-84A6-DE2C31BB296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DE4299C8-DC8F-4B42-AD89-6F7903FA3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298AFBAD-9961-4826-A329-861F33832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601FF861-6608-40CA-AD9D-9C733DBDC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69C80A-B08F-46FD-89F5-825C2109D4D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15873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>
            <a:extLst>
              <a:ext uri="{FF2B5EF4-FFF2-40B4-BE49-F238E27FC236}">
                <a16:creationId xmlns:a16="http://schemas.microsoft.com/office/drawing/2014/main" id="{9C602DCD-0F35-47C7-8C32-6D812A911FEC}"/>
              </a:ext>
            </a:extLst>
          </p:cNvPr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6" name="Group 23">
            <a:extLst>
              <a:ext uri="{FF2B5EF4-FFF2-40B4-BE49-F238E27FC236}">
                <a16:creationId xmlns:a16="http://schemas.microsoft.com/office/drawing/2014/main" id="{D7311D14-C829-48BE-A2A5-45334EA457F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>
              <a:extLst>
                <a:ext uri="{FF2B5EF4-FFF2-40B4-BE49-F238E27FC236}">
                  <a16:creationId xmlns:a16="http://schemas.microsoft.com/office/drawing/2014/main" id="{C5BE778A-109D-4555-A7D0-A07132D0FC2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18">
              <a:extLst>
                <a:ext uri="{FF2B5EF4-FFF2-40B4-BE49-F238E27FC236}">
                  <a16:creationId xmlns:a16="http://schemas.microsoft.com/office/drawing/2014/main" id="{63620C19-5924-4072-9F60-68BE67191DF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22">
              <a:extLst>
                <a:ext uri="{FF2B5EF4-FFF2-40B4-BE49-F238E27FC236}">
                  <a16:creationId xmlns:a16="http://schemas.microsoft.com/office/drawing/2014/main" id="{776CE5FB-1C3F-4ED9-AE27-53CAFA7E7DE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Freeform 26">
              <a:extLst>
                <a:ext uri="{FF2B5EF4-FFF2-40B4-BE49-F238E27FC236}">
                  <a16:creationId xmlns:a16="http://schemas.microsoft.com/office/drawing/2014/main" id="{33592DEE-69F0-46DE-B281-E5F0FD01727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11" name="Freeform 28">
              <a:extLst>
                <a:ext uri="{FF2B5EF4-FFF2-40B4-BE49-F238E27FC236}">
                  <a16:creationId xmlns:a16="http://schemas.microsoft.com/office/drawing/2014/main" id="{3CC5DE61-1C6F-42F1-89E7-B4885163D8E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Date Placeholder 4">
            <a:extLst>
              <a:ext uri="{FF2B5EF4-FFF2-40B4-BE49-F238E27FC236}">
                <a16:creationId xmlns:a16="http://schemas.microsoft.com/office/drawing/2014/main" id="{2ADC542F-09ED-4B40-82A1-528E157E4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Footer Placeholder 5">
            <a:extLst>
              <a:ext uri="{FF2B5EF4-FFF2-40B4-BE49-F238E27FC236}">
                <a16:creationId xmlns:a16="http://schemas.microsoft.com/office/drawing/2014/main" id="{F6C19312-70EF-450E-B278-1F592334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5A7728F5-FF04-4173-BCEB-4F415F249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C71D2A-E78C-47E9-AEE8-7FAE7B7923C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58880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>
            <a:extLst>
              <a:ext uri="{FF2B5EF4-FFF2-40B4-BE49-F238E27FC236}">
                <a16:creationId xmlns:a16="http://schemas.microsoft.com/office/drawing/2014/main" id="{286C6D18-6F68-44A0-8F8E-1BAB3A145652}"/>
              </a:ext>
            </a:extLst>
          </p:cNvPr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6" name="Group 8">
            <a:extLst>
              <a:ext uri="{FF2B5EF4-FFF2-40B4-BE49-F238E27FC236}">
                <a16:creationId xmlns:a16="http://schemas.microsoft.com/office/drawing/2014/main" id="{229E27CA-155E-4B68-9DC5-6282AEEDE19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>
              <a:extLst>
                <a:ext uri="{FF2B5EF4-FFF2-40B4-BE49-F238E27FC236}">
                  <a16:creationId xmlns:a16="http://schemas.microsoft.com/office/drawing/2014/main" id="{16DE1331-2745-4DEC-BD51-BEC4E7831F4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18">
              <a:extLst>
                <a:ext uri="{FF2B5EF4-FFF2-40B4-BE49-F238E27FC236}">
                  <a16:creationId xmlns:a16="http://schemas.microsoft.com/office/drawing/2014/main" id="{E1874F89-EF95-4207-AF42-4017DC91BD3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22">
              <a:extLst>
                <a:ext uri="{FF2B5EF4-FFF2-40B4-BE49-F238E27FC236}">
                  <a16:creationId xmlns:a16="http://schemas.microsoft.com/office/drawing/2014/main" id="{4B1652A8-5A0A-4B33-836E-960A0BE364B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Freeform 26">
              <a:extLst>
                <a:ext uri="{FF2B5EF4-FFF2-40B4-BE49-F238E27FC236}">
                  <a16:creationId xmlns:a16="http://schemas.microsoft.com/office/drawing/2014/main" id="{66AECC02-5940-4CB8-805C-79F086EDB6A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11" name="Freeform 10">
              <a:extLst>
                <a:ext uri="{FF2B5EF4-FFF2-40B4-BE49-F238E27FC236}">
                  <a16:creationId xmlns:a16="http://schemas.microsoft.com/office/drawing/2014/main" id="{B50953A4-9D54-49FC-AFDD-9D32D3BF8EA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12" name="Date Placeholder 4">
            <a:extLst>
              <a:ext uri="{FF2B5EF4-FFF2-40B4-BE49-F238E27FC236}">
                <a16:creationId xmlns:a16="http://schemas.microsoft.com/office/drawing/2014/main" id="{758E2FC3-0460-4625-80C7-D4C8AD401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Footer Placeholder 5">
            <a:extLst>
              <a:ext uri="{FF2B5EF4-FFF2-40B4-BE49-F238E27FC236}">
                <a16:creationId xmlns:a16="http://schemas.microsoft.com/office/drawing/2014/main" id="{A551A671-EE54-468B-89C5-668735715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BB8DB9AA-20B4-4E7A-A139-8E40186FF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8EA917-C2AF-466F-8D4B-155C66FDE1D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39405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BE667C25-6B4A-4EA0-8A45-A07CDCAE89D3}"/>
              </a:ext>
            </a:extLst>
          </p:cNvPr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1027" name="Group 15">
            <a:extLst>
              <a:ext uri="{FF2B5EF4-FFF2-40B4-BE49-F238E27FC236}">
                <a16:creationId xmlns:a16="http://schemas.microsoft.com/office/drawing/2014/main" id="{D3C9017B-91A0-47FC-BC43-42CBD8C00CC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033" name="Freeform 14">
              <a:extLst>
                <a:ext uri="{FF2B5EF4-FFF2-40B4-BE49-F238E27FC236}">
                  <a16:creationId xmlns:a16="http://schemas.microsoft.com/office/drawing/2014/main" id="{85D16BEE-9B19-42E6-B28F-DBC58663BA2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4" name="Freeform 18">
              <a:extLst>
                <a:ext uri="{FF2B5EF4-FFF2-40B4-BE49-F238E27FC236}">
                  <a16:creationId xmlns:a16="http://schemas.microsoft.com/office/drawing/2014/main" id="{0D39761A-099B-4904-8818-5193C7EA300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5" name="Freeform 22">
              <a:extLst>
                <a:ext uri="{FF2B5EF4-FFF2-40B4-BE49-F238E27FC236}">
                  <a16:creationId xmlns:a16="http://schemas.microsoft.com/office/drawing/2014/main" id="{20CD1E07-08D8-4AD2-BB54-5AA915D5F54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6" name="Freeform 26">
              <a:extLst>
                <a:ext uri="{FF2B5EF4-FFF2-40B4-BE49-F238E27FC236}">
                  <a16:creationId xmlns:a16="http://schemas.microsoft.com/office/drawing/2014/main" id="{B3038490-A250-4382-B7D2-B435298F525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1037" name="Freeform 10">
              <a:extLst>
                <a:ext uri="{FF2B5EF4-FFF2-40B4-BE49-F238E27FC236}">
                  <a16:creationId xmlns:a16="http://schemas.microsoft.com/office/drawing/2014/main" id="{AD1EDE82-3E86-4F04-A317-C9C7B05FA05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28" name="Title Placeholder 1">
            <a:extLst>
              <a:ext uri="{FF2B5EF4-FFF2-40B4-BE49-F238E27FC236}">
                <a16:creationId xmlns:a16="http://schemas.microsoft.com/office/drawing/2014/main" id="{0EB77728-BB83-4514-9778-E0960893150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2FE2D3-F97D-4D53-B08A-6741CCDB90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52E891-6438-4BA0-8EE4-E0EDC63E84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68DD21-82BC-4AF4-ABB1-2DA69E3EA3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DA7464C-37D6-4033-9862-24EAF2994723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1032" name="Text Placeholder 2">
            <a:extLst>
              <a:ext uri="{FF2B5EF4-FFF2-40B4-BE49-F238E27FC236}">
                <a16:creationId xmlns:a16="http://schemas.microsoft.com/office/drawing/2014/main" id="{A1047CA8-534D-4221-9D1D-1A701672B3F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0" r:id="rId2"/>
    <p:sldLayoutId id="2147483848" r:id="rId3"/>
    <p:sldLayoutId id="2147483841" r:id="rId4"/>
    <p:sldLayoutId id="2147483842" r:id="rId5"/>
    <p:sldLayoutId id="2147483843" r:id="rId6"/>
    <p:sldLayoutId id="2147483849" r:id="rId7"/>
    <p:sldLayoutId id="2147483850" r:id="rId8"/>
    <p:sldLayoutId id="2147483851" r:id="rId9"/>
    <p:sldLayoutId id="2147483844" r:id="rId10"/>
    <p:sldLayoutId id="2147483852" r:id="rId11"/>
    <p:sldLayoutId id="2147483845" r:id="rId12"/>
    <p:sldLayoutId id="2147483846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anose="05050102010706020507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0B5D4F10-A8C0-4860-991C-44EBBC5583D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1600200"/>
            <a:ext cx="7772400" cy="2620888"/>
          </a:xfrm>
        </p:spPr>
        <p:txBody>
          <a:bodyPr/>
          <a:lstStyle/>
          <a:p>
            <a:pPr eaLnBrk="1" hangingPunct="1"/>
            <a:r>
              <a:rPr lang="kk-KZ" altLang="ru-RU" sz="3600" b="1" i="1" dirty="0">
                <a:solidFill>
                  <a:srgbClr val="4C004C"/>
                </a:solidFill>
              </a:rPr>
              <a:t>Лекция </a:t>
            </a:r>
            <a:r>
              <a:rPr lang="ru-RU" altLang="ru-RU" sz="3600" b="1" i="1" dirty="0">
                <a:solidFill>
                  <a:srgbClr val="4C004C"/>
                </a:solidFill>
              </a:rPr>
              <a:t>13</a:t>
            </a:r>
            <a:br>
              <a:rPr lang="ru-RU" altLang="ru-RU" sz="3600" b="1" i="1" dirty="0"/>
            </a:br>
            <a:r>
              <a:rPr lang="ru-RU" altLang="ru-RU" sz="3600" b="1" i="1" dirty="0"/>
              <a:t>Функциональное моделирование систем с использованием методологии </a:t>
            </a:r>
            <a:r>
              <a:rPr lang="en-US" altLang="ru-RU" sz="3600" b="1" i="1" dirty="0"/>
              <a:t>DFD</a:t>
            </a:r>
            <a:endParaRPr lang="ru-RU" altLang="ru-RU" sz="3600" b="1" i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A05F2495-3A85-4831-80D6-91A949457D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7397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>
                <a:solidFill>
                  <a:srgbClr val="4C004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Процесс</a:t>
            </a:r>
          </a:p>
        </p:txBody>
      </p:sp>
      <p:grpSp>
        <p:nvGrpSpPr>
          <p:cNvPr id="2" name="Group 24">
            <a:extLst>
              <a:ext uri="{FF2B5EF4-FFF2-40B4-BE49-F238E27FC236}">
                <a16:creationId xmlns:a16="http://schemas.microsoft.com/office/drawing/2014/main" id="{839BBD20-E3DC-4542-89A6-16039CDB5261}"/>
              </a:ext>
            </a:extLst>
          </p:cNvPr>
          <p:cNvGrpSpPr>
            <a:grpSpLocks/>
          </p:cNvGrpSpPr>
          <p:nvPr/>
        </p:nvGrpSpPr>
        <p:grpSpPr bwMode="auto">
          <a:xfrm>
            <a:off x="395288" y="1628775"/>
            <a:ext cx="8424862" cy="2016125"/>
            <a:chOff x="249" y="1026"/>
            <a:chExt cx="5307" cy="1270"/>
          </a:xfrm>
        </p:grpSpPr>
        <p:grpSp>
          <p:nvGrpSpPr>
            <p:cNvPr id="17422" name="Group 4">
              <a:extLst>
                <a:ext uri="{FF2B5EF4-FFF2-40B4-BE49-F238E27FC236}">
                  <a16:creationId xmlns:a16="http://schemas.microsoft.com/office/drawing/2014/main" id="{F3E57D7E-A6E9-41BF-957E-C2A19040F6E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9" y="1026"/>
              <a:ext cx="3856" cy="1270"/>
              <a:chOff x="1722" y="2935"/>
              <a:chExt cx="5760" cy="1440"/>
            </a:xfrm>
          </p:grpSpPr>
          <p:grpSp>
            <p:nvGrpSpPr>
              <p:cNvPr id="17424" name="Group 5">
                <a:extLst>
                  <a:ext uri="{FF2B5EF4-FFF2-40B4-BE49-F238E27FC236}">
                    <a16:creationId xmlns:a16="http://schemas.microsoft.com/office/drawing/2014/main" id="{CAF5AE49-0E18-4EAD-B6DD-B5B2780E9E6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22" y="2935"/>
                <a:ext cx="5220" cy="1440"/>
                <a:chOff x="2984" y="-70"/>
                <a:chExt cx="4094" cy="1115"/>
              </a:xfrm>
            </p:grpSpPr>
            <p:grpSp>
              <p:nvGrpSpPr>
                <p:cNvPr id="17426" name="Group 6">
                  <a:extLst>
                    <a:ext uri="{FF2B5EF4-FFF2-40B4-BE49-F238E27FC236}">
                      <a16:creationId xmlns:a16="http://schemas.microsoft.com/office/drawing/2014/main" id="{755FF0D2-9142-4CDC-8F07-657AE5B9FCE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984" y="-70"/>
                  <a:ext cx="4094" cy="1115"/>
                  <a:chOff x="2984" y="-70"/>
                  <a:chExt cx="4094" cy="1115"/>
                </a:xfrm>
              </p:grpSpPr>
              <p:sp>
                <p:nvSpPr>
                  <p:cNvPr id="17428" name="AutoShape 7">
                    <a:extLst>
                      <a:ext uri="{FF2B5EF4-FFF2-40B4-BE49-F238E27FC236}">
                        <a16:creationId xmlns:a16="http://schemas.microsoft.com/office/drawing/2014/main" id="{8CB8051D-AF5B-41CA-8277-7E32AD091D0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84" y="-70"/>
                    <a:ext cx="1553" cy="1115"/>
                  </a:xfrm>
                  <a:prstGeom prst="flowChartAlternateProcess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>
                    <a:lvl1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 sz="2400"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 sz="2200"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 sz="2000"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 sz="1600"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 sz="1600"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 sz="1600"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 sz="1600"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 sz="1600"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ru-RU" altLang="ru-RU" sz="1800">
                      <a:solidFill>
                        <a:schemeClr val="tx1"/>
                      </a:solidFill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17429" name="Line 8">
                    <a:extLst>
                      <a:ext uri="{FF2B5EF4-FFF2-40B4-BE49-F238E27FC236}">
                        <a16:creationId xmlns:a16="http://schemas.microsoft.com/office/drawing/2014/main" id="{C0A346C1-E59F-40CB-8528-1E6A13D7AB3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984" y="208"/>
                    <a:ext cx="1553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30" name="Line 9">
                    <a:extLst>
                      <a:ext uri="{FF2B5EF4-FFF2-40B4-BE49-F238E27FC236}">
                        <a16:creationId xmlns:a16="http://schemas.microsoft.com/office/drawing/2014/main" id="{A07D2EA1-D1EE-4FB8-B27A-5452F31B402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2984" y="766"/>
                    <a:ext cx="1553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31" name="Text Box 10">
                    <a:extLst>
                      <a:ext uri="{FF2B5EF4-FFF2-40B4-BE49-F238E27FC236}">
                        <a16:creationId xmlns:a16="http://schemas.microsoft.com/office/drawing/2014/main" id="{752D49E4-C029-43FC-9A8F-A8C28EE06CB5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125" y="348"/>
                    <a:ext cx="1270" cy="418"/>
                  </a:xfrm>
                  <a:prstGeom prst="rect">
                    <a:avLst/>
                  </a:pr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 sz="2400"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 sz="2200"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 sz="2000"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 sz="1600"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 sz="1600"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 sz="1600"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 sz="1600"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 sz="1600"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r>
                      <a:rPr lang="ru-RU" altLang="ru-RU" sz="1600">
                        <a:solidFill>
                          <a:schemeClr val="tx1"/>
                        </a:solidFill>
                        <a:latin typeface="Arial" panose="020B0604020202020204" pitchFamily="34" charset="0"/>
                      </a:rPr>
                      <a:t>Наименование процесса</a:t>
                    </a:r>
                  </a:p>
                </p:txBody>
              </p:sp>
              <p:sp>
                <p:nvSpPr>
                  <p:cNvPr id="17432" name="Text Box 11">
                    <a:extLst>
                      <a:ext uri="{FF2B5EF4-FFF2-40B4-BE49-F238E27FC236}">
                        <a16:creationId xmlns:a16="http://schemas.microsoft.com/office/drawing/2014/main" id="{BDACBB29-C958-45A8-BF70-107862358BE6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549" y="-70"/>
                    <a:ext cx="423" cy="27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 sz="2400"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 sz="2200"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 sz="2000"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 sz="1600"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 sz="1600"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 sz="1600"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 sz="1600"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 sz="1600"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r>
                      <a:rPr lang="ru-RU" altLang="ru-RU" sz="1800">
                        <a:solidFill>
                          <a:schemeClr val="tx1"/>
                        </a:solidFill>
                        <a:latin typeface="Arial" panose="020B0604020202020204" pitchFamily="34" charset="0"/>
                      </a:rPr>
                      <a:t>1.1</a:t>
                    </a:r>
                  </a:p>
                </p:txBody>
              </p:sp>
              <p:sp>
                <p:nvSpPr>
                  <p:cNvPr id="17433" name="Text Box 12">
                    <a:extLst>
                      <a:ext uri="{FF2B5EF4-FFF2-40B4-BE49-F238E27FC236}">
                        <a16:creationId xmlns:a16="http://schemas.microsoft.com/office/drawing/2014/main" id="{F3D96758-6AFD-4203-A528-A4702EB698B4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984" y="766"/>
                    <a:ext cx="1553" cy="27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 sz="2400"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 sz="2200"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 sz="2000"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 sz="1600"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 sz="1600"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 sz="1600"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 sz="1600"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 sz="1600"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r>
                      <a:rPr lang="ru-RU" altLang="ru-RU" sz="1600">
                        <a:solidFill>
                          <a:schemeClr val="tx1"/>
                        </a:solidFill>
                        <a:latin typeface="Arial" panose="020B0604020202020204" pitchFamily="34" charset="0"/>
                      </a:rPr>
                      <a:t>Персонал, оборуд-е</a:t>
                    </a:r>
                  </a:p>
                </p:txBody>
              </p:sp>
              <p:sp>
                <p:nvSpPr>
                  <p:cNvPr id="17434" name="Text Box 13">
                    <a:extLst>
                      <a:ext uri="{FF2B5EF4-FFF2-40B4-BE49-F238E27FC236}">
                        <a16:creationId xmlns:a16="http://schemas.microsoft.com/office/drawing/2014/main" id="{C5BF27FA-991E-49BE-9FEC-DCE046BAD7F6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0" y="-70"/>
                    <a:ext cx="2118" cy="27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 sz="2400"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 sz="2200"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 sz="2000"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 sz="1600"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 sz="1600"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 sz="1600"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 sz="1600"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 sz="1600"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r>
                      <a:rPr lang="ru-RU" altLang="ru-RU" sz="1800">
                        <a:solidFill>
                          <a:schemeClr val="tx1"/>
                        </a:solidFill>
                        <a:latin typeface="Arial" panose="020B0604020202020204" pitchFamily="34" charset="0"/>
                      </a:rPr>
                      <a:t>Поле идентификации</a:t>
                    </a:r>
                  </a:p>
                </p:txBody>
              </p:sp>
              <p:sp>
                <p:nvSpPr>
                  <p:cNvPr id="17435" name="Text Box 14">
                    <a:extLst>
                      <a:ext uri="{FF2B5EF4-FFF2-40B4-BE49-F238E27FC236}">
                        <a16:creationId xmlns:a16="http://schemas.microsoft.com/office/drawing/2014/main" id="{9742EB76-1D64-4E2A-9DCD-A366E297997E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960" y="348"/>
                    <a:ext cx="2116" cy="27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>
                    <a:lvl1pPr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 sz="2400"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 sz="2200"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 sz="2000"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 sz="1600"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 sz="1600"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 sz="1600"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 sz="1600"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accent1"/>
                      </a:buClr>
                      <a:buSzPct val="100000"/>
                      <a:buFont typeface="Symbol" panose="05050102010706020507" pitchFamily="18" charset="2"/>
                      <a:buChar char=""/>
                      <a:defRPr sz="1600">
                        <a:solidFill>
                          <a:schemeClr val="tx2"/>
                        </a:solidFill>
                        <a:latin typeface="Candara" panose="020E0502030303020204" pitchFamily="34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r>
                      <a:rPr lang="ru-RU" altLang="ru-RU" sz="1800">
                        <a:solidFill>
                          <a:schemeClr val="tx1"/>
                        </a:solidFill>
                        <a:latin typeface="Arial" panose="020B0604020202020204" pitchFamily="34" charset="0"/>
                      </a:rPr>
                      <a:t>Поле имени</a:t>
                    </a:r>
                  </a:p>
                </p:txBody>
              </p:sp>
              <p:sp>
                <p:nvSpPr>
                  <p:cNvPr id="17436" name="Line 15">
                    <a:extLst>
                      <a:ext uri="{FF2B5EF4-FFF2-40B4-BE49-F238E27FC236}">
                        <a16:creationId xmlns:a16="http://schemas.microsoft.com/office/drawing/2014/main" id="{7733E8AA-7202-4BEA-AFB1-E1246729900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396" y="69"/>
                    <a:ext cx="564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800000"/>
                    </a:solidFill>
                    <a:round/>
                    <a:headEnd type="triangle" w="med" len="med"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37" name="Line 16">
                    <a:extLst>
                      <a:ext uri="{FF2B5EF4-FFF2-40B4-BE49-F238E27FC236}">
                        <a16:creationId xmlns:a16="http://schemas.microsoft.com/office/drawing/2014/main" id="{27E055A9-6F8E-4508-AE82-6CA51FF6FC4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396" y="487"/>
                    <a:ext cx="564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800000"/>
                    </a:solidFill>
                    <a:round/>
                    <a:headEnd type="triangle" w="med" len="med"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438" name="Line 17">
                    <a:extLst>
                      <a:ext uri="{FF2B5EF4-FFF2-40B4-BE49-F238E27FC236}">
                        <a16:creationId xmlns:a16="http://schemas.microsoft.com/office/drawing/2014/main" id="{A50DFB7F-A447-493A-8992-CEA898E4A7B8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4396" y="905"/>
                    <a:ext cx="564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800000"/>
                    </a:solidFill>
                    <a:round/>
                    <a:headEnd type="triangle" w="med" len="med"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7427" name="Line 18">
                  <a:extLst>
                    <a:ext uri="{FF2B5EF4-FFF2-40B4-BE49-F238E27FC236}">
                      <a16:creationId xmlns:a16="http://schemas.microsoft.com/office/drawing/2014/main" id="{AD74AC89-BFC5-442A-AC68-D2D58EF9E10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125" y="766"/>
                  <a:ext cx="1271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7425" name="Text Box 19">
                <a:extLst>
                  <a:ext uri="{FF2B5EF4-FFF2-40B4-BE49-F238E27FC236}">
                    <a16:creationId xmlns:a16="http://schemas.microsoft.com/office/drawing/2014/main" id="{BD404C67-A717-4CF2-B617-D9FA20AAF64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42" y="4014"/>
                <a:ext cx="3240" cy="3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24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22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20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16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16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16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16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16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800">
                    <a:solidFill>
                      <a:schemeClr val="tx1"/>
                    </a:solidFill>
                    <a:latin typeface="Arial" panose="020B0604020202020204" pitchFamily="34" charset="0"/>
                  </a:rPr>
                  <a:t>Поле физической реализации</a:t>
                </a:r>
              </a:p>
            </p:txBody>
          </p:sp>
        </p:grpSp>
        <p:sp>
          <p:nvSpPr>
            <p:cNvPr id="17423" name="Text Box 20">
              <a:extLst>
                <a:ext uri="{FF2B5EF4-FFF2-40B4-BE49-F238E27FC236}">
                  <a16:creationId xmlns:a16="http://schemas.microsoft.com/office/drawing/2014/main" id="{B921E1D2-329E-4D4A-AB62-4BF0CA0319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51" y="1298"/>
              <a:ext cx="1905" cy="448"/>
            </a:xfrm>
            <a:prstGeom prst="rect">
              <a:avLst/>
            </a:prstGeom>
            <a:noFill/>
            <a:ln w="9525">
              <a:solidFill>
                <a:schemeClr val="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2000" b="1">
                  <a:solidFill>
                    <a:schemeClr val="tx1"/>
                  </a:solidFill>
                  <a:latin typeface="Arial" panose="020B0604020202020204" pitchFamily="34" charset="0"/>
                </a:rPr>
                <a:t>Процесс в нотации Гейна-Сарсона </a:t>
              </a:r>
            </a:p>
          </p:txBody>
        </p:sp>
      </p:grpSp>
      <p:sp>
        <p:nvSpPr>
          <p:cNvPr id="13335" name="Text Box 23">
            <a:extLst>
              <a:ext uri="{FF2B5EF4-FFF2-40B4-BE49-F238E27FC236}">
                <a16:creationId xmlns:a16="http://schemas.microsoft.com/office/drawing/2014/main" id="{21E17E44-8427-417F-BB40-D2ACF4655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734050"/>
            <a:ext cx="7704137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SzTx/>
              <a:buFontTx/>
              <a:buNone/>
            </a:pPr>
            <a:r>
              <a:rPr lang="en-US" altLang="ru-RU" u="sng">
                <a:solidFill>
                  <a:srgbClr val="4C004C"/>
                </a:solidFill>
                <a:latin typeface="Arial" panose="020B0604020202020204" pitchFamily="34" charset="0"/>
              </a:rPr>
              <a:t>!!!!! </a:t>
            </a:r>
            <a:r>
              <a:rPr lang="ru-RU" altLang="ru-RU" u="sng">
                <a:solidFill>
                  <a:srgbClr val="4C004C"/>
                </a:solidFill>
                <a:latin typeface="Arial" panose="020B0604020202020204" pitchFamily="34" charset="0"/>
              </a:rPr>
              <a:t>Процесс отличается от системы/подсистемы по полю наименования</a:t>
            </a:r>
            <a:r>
              <a:rPr lang="en-US" altLang="ru-RU">
                <a:solidFill>
                  <a:srgbClr val="4C004C"/>
                </a:solidFill>
                <a:latin typeface="Arial" panose="020B0604020202020204" pitchFamily="34" charset="0"/>
              </a:rPr>
              <a:t>!!!!</a:t>
            </a:r>
            <a:endParaRPr lang="ru-RU" altLang="ru-RU" sz="1800">
              <a:solidFill>
                <a:srgbClr val="4C004C"/>
              </a:solidFill>
              <a:latin typeface="Arial" panose="020B0604020202020204" pitchFamily="34" charset="0"/>
            </a:endParaRPr>
          </a:p>
        </p:txBody>
      </p:sp>
      <p:grpSp>
        <p:nvGrpSpPr>
          <p:cNvPr id="12323" name="Group 35">
            <a:extLst>
              <a:ext uri="{FF2B5EF4-FFF2-40B4-BE49-F238E27FC236}">
                <a16:creationId xmlns:a16="http://schemas.microsoft.com/office/drawing/2014/main" id="{09956541-46A9-4EDB-810A-A1E46D5F1426}"/>
              </a:ext>
            </a:extLst>
          </p:cNvPr>
          <p:cNvGrpSpPr>
            <a:grpSpLocks/>
          </p:cNvGrpSpPr>
          <p:nvPr/>
        </p:nvGrpSpPr>
        <p:grpSpPr bwMode="auto">
          <a:xfrm>
            <a:off x="468313" y="4005263"/>
            <a:ext cx="8280400" cy="1441450"/>
            <a:chOff x="295" y="2523"/>
            <a:chExt cx="5216" cy="908"/>
          </a:xfrm>
        </p:grpSpPr>
        <p:sp>
          <p:nvSpPr>
            <p:cNvPr id="17414" name="Text Box 22">
              <a:extLst>
                <a:ext uri="{FF2B5EF4-FFF2-40B4-BE49-F238E27FC236}">
                  <a16:creationId xmlns:a16="http://schemas.microsoft.com/office/drawing/2014/main" id="{0D040A43-F346-4D7C-8F23-0B08C57AA5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42" y="2659"/>
              <a:ext cx="1769" cy="448"/>
            </a:xfrm>
            <a:prstGeom prst="rect">
              <a:avLst/>
            </a:prstGeom>
            <a:noFill/>
            <a:ln w="9525">
              <a:solidFill>
                <a:schemeClr val="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2000" b="1">
                  <a:solidFill>
                    <a:schemeClr val="tx1"/>
                  </a:solidFill>
                  <a:latin typeface="Arial" panose="020B0604020202020204" pitchFamily="34" charset="0"/>
                </a:rPr>
                <a:t>Процесс в нотации Йордона-ДеМарко</a:t>
              </a:r>
              <a:endParaRPr lang="ru-RU" altLang="ru-RU" sz="180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17415" name="Group 34">
              <a:extLst>
                <a:ext uri="{FF2B5EF4-FFF2-40B4-BE49-F238E27FC236}">
                  <a16:creationId xmlns:a16="http://schemas.microsoft.com/office/drawing/2014/main" id="{91E553E0-8098-4DAC-A404-84B83691E4C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5" y="2523"/>
              <a:ext cx="2495" cy="908"/>
              <a:chOff x="295" y="2523"/>
              <a:chExt cx="2495" cy="908"/>
            </a:xfrm>
          </p:grpSpPr>
          <p:sp>
            <p:nvSpPr>
              <p:cNvPr id="17416" name="Oval 27">
                <a:extLst>
                  <a:ext uri="{FF2B5EF4-FFF2-40B4-BE49-F238E27FC236}">
                    <a16:creationId xmlns:a16="http://schemas.microsoft.com/office/drawing/2014/main" id="{6823DE8D-3618-455E-A054-2812F7697D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5" y="2523"/>
                <a:ext cx="952" cy="907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24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22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20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16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16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16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16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16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800">
                    <a:solidFill>
                      <a:schemeClr val="tx1"/>
                    </a:solidFill>
                    <a:latin typeface="Arial" panose="020B0604020202020204" pitchFamily="34" charset="0"/>
                  </a:rPr>
                  <a:t>Имя 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ru-RU" altLang="ru-RU" sz="1800">
                    <a:solidFill>
                      <a:schemeClr val="tx1"/>
                    </a:solidFill>
                    <a:latin typeface="Arial" panose="020B0604020202020204" pitchFamily="34" charset="0"/>
                  </a:rPr>
                  <a:t>процесса</a:t>
                </a:r>
              </a:p>
            </p:txBody>
          </p:sp>
          <p:sp>
            <p:nvSpPr>
              <p:cNvPr id="17417" name="Oval 28">
                <a:extLst>
                  <a:ext uri="{FF2B5EF4-FFF2-40B4-BE49-F238E27FC236}">
                    <a16:creationId xmlns:a16="http://schemas.microsoft.com/office/drawing/2014/main" id="{E2862EDC-2F77-480B-B36A-CA79C97532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83" y="2569"/>
                <a:ext cx="907" cy="862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24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22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20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16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16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16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16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16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80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18" name="Line 29">
                <a:extLst>
                  <a:ext uri="{FF2B5EF4-FFF2-40B4-BE49-F238E27FC236}">
                    <a16:creationId xmlns:a16="http://schemas.microsoft.com/office/drawing/2014/main" id="{764F0EE8-C34C-4F0B-846B-8BC496B0476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83" y="2977"/>
                <a:ext cx="90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419" name="Text Box 30">
                <a:extLst>
                  <a:ext uri="{FF2B5EF4-FFF2-40B4-BE49-F238E27FC236}">
                    <a16:creationId xmlns:a16="http://schemas.microsoft.com/office/drawing/2014/main" id="{64DF0150-2587-4C83-9958-7607B7B449E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0" y="2705"/>
                <a:ext cx="227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24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22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20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16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16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16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16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16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ru-RU" altLang="ru-RU" sz="1800">
                    <a:solidFill>
                      <a:schemeClr val="tx1"/>
                    </a:solidFill>
                    <a:latin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7420" name="Text Box 31">
                <a:extLst>
                  <a:ext uri="{FF2B5EF4-FFF2-40B4-BE49-F238E27FC236}">
                    <a16:creationId xmlns:a16="http://schemas.microsoft.com/office/drawing/2014/main" id="{61E6D537-DFF6-4022-95D4-BFB6132A888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09" y="3022"/>
                <a:ext cx="45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24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22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20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16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16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16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16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16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ru-RU" altLang="ru-RU" sz="1800">
                    <a:solidFill>
                      <a:schemeClr val="tx1"/>
                    </a:solidFill>
                    <a:latin typeface="Arial" panose="020B0604020202020204" pitchFamily="34" charset="0"/>
                  </a:rPr>
                  <a:t>имя</a:t>
                </a:r>
              </a:p>
            </p:txBody>
          </p:sp>
          <p:sp>
            <p:nvSpPr>
              <p:cNvPr id="17421" name="Text Box 32">
                <a:extLst>
                  <a:ext uri="{FF2B5EF4-FFF2-40B4-BE49-F238E27FC236}">
                    <a16:creationId xmlns:a16="http://schemas.microsoft.com/office/drawing/2014/main" id="{DD5A5D76-BED3-469C-9727-734A92701A5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39" y="2886"/>
                <a:ext cx="453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24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22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20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16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16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16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16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16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ru-RU" altLang="ru-RU" sz="1800">
                    <a:solidFill>
                      <a:schemeClr val="tx1"/>
                    </a:solidFill>
                    <a:latin typeface="Arial" panose="020B0604020202020204" pitchFamily="34" charset="0"/>
                  </a:rPr>
                  <a:t>или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3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>
            <a:extLst>
              <a:ext uri="{FF2B5EF4-FFF2-40B4-BE49-F238E27FC236}">
                <a16:creationId xmlns:a16="http://schemas.microsoft.com/office/drawing/2014/main" id="{300E26BE-52D6-4505-940D-CA2C15B45F7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1268413"/>
            <a:ext cx="8229600" cy="200342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/>
              <a:t>Это абстрактное устройство для хранения информации, которую можно в любой момент поместить в накопитель и через некоторое время извлечь. </a:t>
            </a:r>
          </a:p>
        </p:txBody>
      </p:sp>
      <p:sp>
        <p:nvSpPr>
          <p:cNvPr id="14338" name="Rectangle 2">
            <a:extLst>
              <a:ext uri="{FF2B5EF4-FFF2-40B4-BE49-F238E27FC236}">
                <a16:creationId xmlns:a16="http://schemas.microsoft.com/office/drawing/2014/main" id="{7F0D7F78-72F6-4DCA-8C04-8A349D5310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6683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>
                <a:solidFill>
                  <a:srgbClr val="4C004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Накопитель данных</a:t>
            </a:r>
          </a:p>
        </p:txBody>
      </p:sp>
      <p:pic>
        <p:nvPicPr>
          <p:cNvPr id="18436" name="Picture 4" descr="store_dfd">
            <a:extLst>
              <a:ext uri="{FF2B5EF4-FFF2-40B4-BE49-F238E27FC236}">
                <a16:creationId xmlns:a16="http://schemas.microsoft.com/office/drawing/2014/main" id="{A346C9DE-B58F-4DFB-BDFE-57633330AE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3213100"/>
            <a:ext cx="2879725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Text Box 5">
            <a:extLst>
              <a:ext uri="{FF2B5EF4-FFF2-40B4-BE49-F238E27FC236}">
                <a16:creationId xmlns:a16="http://schemas.microsoft.com/office/drawing/2014/main" id="{C469C04A-DD50-4AD7-9BDF-289AE6EC41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508500"/>
            <a:ext cx="8353425" cy="163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2800" u="sng">
                <a:solidFill>
                  <a:schemeClr val="tx1"/>
                </a:solidFill>
                <a:latin typeface="Arial" panose="020B0604020202020204" pitchFamily="34" charset="0"/>
              </a:rPr>
              <a:t>Примеры</a:t>
            </a:r>
            <a:r>
              <a:rPr lang="ru-RU" altLang="ru-RU" sz="2800">
                <a:solidFill>
                  <a:schemeClr val="tx1"/>
                </a:solidFill>
                <a:latin typeface="Arial" panose="020B0604020202020204" pitchFamily="34" charset="0"/>
              </a:rPr>
              <a:t>: ящик в картотеке, таблицы в ОЗУ, файл на электронном носителе</a:t>
            </a:r>
            <a:r>
              <a:rPr lang="ru-RU" altLang="ru-RU" sz="180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ru-RU" altLang="ru-RU" sz="1800">
                <a:solidFill>
                  <a:schemeClr val="tx1"/>
                </a:solidFill>
                <a:latin typeface="Arial" panose="020B0604020202020204" pitchFamily="34" charset="0"/>
              </a:rPr>
              <a:t>Примечание: В нотациях Гейна-Сарсона и Йордона-ДеМарко графическое представление данного элемента аналогичное.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>
            <a:extLst>
              <a:ext uri="{FF2B5EF4-FFF2-40B4-BE49-F238E27FC236}">
                <a16:creationId xmlns:a16="http://schemas.microsoft.com/office/drawing/2014/main" id="{459805B3-AC36-4B99-BD73-B1CB7459C54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1412875"/>
            <a:ext cx="8229600" cy="216058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/>
              <a:t>Определяет информацию, передаваемую через некоторые соединения от источника к приемнику. Реальный поток данных может быть информацией, передаваемой по кабелю между двумя устройствами, пересылаемыми по почте письмами и т.п.</a:t>
            </a: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52180BBD-DC82-4617-AF52-B417E5BC1B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7397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>
                <a:solidFill>
                  <a:srgbClr val="4C004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Поток данных</a:t>
            </a:r>
          </a:p>
        </p:txBody>
      </p:sp>
      <p:grpSp>
        <p:nvGrpSpPr>
          <p:cNvPr id="19460" name="Group 4">
            <a:extLst>
              <a:ext uri="{FF2B5EF4-FFF2-40B4-BE49-F238E27FC236}">
                <a16:creationId xmlns:a16="http://schemas.microsoft.com/office/drawing/2014/main" id="{F144B55D-6DE0-4537-A1B6-D49972CBC3A6}"/>
              </a:ext>
            </a:extLst>
          </p:cNvPr>
          <p:cNvGrpSpPr>
            <a:grpSpLocks/>
          </p:cNvGrpSpPr>
          <p:nvPr/>
        </p:nvGrpSpPr>
        <p:grpSpPr bwMode="auto">
          <a:xfrm>
            <a:off x="1692275" y="3860800"/>
            <a:ext cx="5976938" cy="2449513"/>
            <a:chOff x="3407" y="1289"/>
            <a:chExt cx="3812" cy="1115"/>
          </a:xfrm>
        </p:grpSpPr>
        <p:sp>
          <p:nvSpPr>
            <p:cNvPr id="19461" name="AutoShape 5">
              <a:extLst>
                <a:ext uri="{FF2B5EF4-FFF2-40B4-BE49-F238E27FC236}">
                  <a16:creationId xmlns:a16="http://schemas.microsoft.com/office/drawing/2014/main" id="{6C06277E-9521-4F22-9F3B-5660241469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66" y="1289"/>
              <a:ext cx="1553" cy="111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9462" name="Line 6">
              <a:extLst>
                <a:ext uri="{FF2B5EF4-FFF2-40B4-BE49-F238E27FC236}">
                  <a16:creationId xmlns:a16="http://schemas.microsoft.com/office/drawing/2014/main" id="{8D7920B8-BB6E-4E49-A4D0-AFE64B9D9E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66" y="1568"/>
              <a:ext cx="155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463" name="Line 7">
              <a:extLst>
                <a:ext uri="{FF2B5EF4-FFF2-40B4-BE49-F238E27FC236}">
                  <a16:creationId xmlns:a16="http://schemas.microsoft.com/office/drawing/2014/main" id="{425C0637-B8FD-47A1-8A4A-91F0D46A2C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666" y="2125"/>
              <a:ext cx="155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464" name="Rectangle 8">
              <a:extLst>
                <a:ext uri="{FF2B5EF4-FFF2-40B4-BE49-F238E27FC236}">
                  <a16:creationId xmlns:a16="http://schemas.microsoft.com/office/drawing/2014/main" id="{F71F7112-9D88-49D3-8DAF-F67AE11652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49" y="1428"/>
              <a:ext cx="1270" cy="83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200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2000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000">
                  <a:solidFill>
                    <a:schemeClr val="tx1"/>
                  </a:solidFill>
                  <a:latin typeface="Arial" panose="020B0604020202020204" pitchFamily="34" charset="0"/>
                </a:rPr>
                <a:t>Деканат</a:t>
              </a:r>
            </a:p>
          </p:txBody>
        </p:sp>
        <p:sp>
          <p:nvSpPr>
            <p:cNvPr id="19465" name="Line 9">
              <a:extLst>
                <a:ext uri="{FF2B5EF4-FFF2-40B4-BE49-F238E27FC236}">
                  <a16:creationId xmlns:a16="http://schemas.microsoft.com/office/drawing/2014/main" id="{DEC56629-EC66-45AC-AB56-D5A5E972D4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7" y="1289"/>
              <a:ext cx="142" cy="1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466" name="Line 10">
              <a:extLst>
                <a:ext uri="{FF2B5EF4-FFF2-40B4-BE49-F238E27FC236}">
                  <a16:creationId xmlns:a16="http://schemas.microsoft.com/office/drawing/2014/main" id="{151E3C8C-D39D-4E5A-9B93-9534087FDC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7" y="1289"/>
              <a:ext cx="127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467" name="Line 11">
              <a:extLst>
                <a:ext uri="{FF2B5EF4-FFF2-40B4-BE49-F238E27FC236}">
                  <a16:creationId xmlns:a16="http://schemas.microsoft.com/office/drawing/2014/main" id="{A98F4F1A-A87B-4F8F-AFE3-3F67FEF44F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7" y="1289"/>
              <a:ext cx="1" cy="83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468" name="Line 12">
              <a:extLst>
                <a:ext uri="{FF2B5EF4-FFF2-40B4-BE49-F238E27FC236}">
                  <a16:creationId xmlns:a16="http://schemas.microsoft.com/office/drawing/2014/main" id="{FDB6D3A3-62F1-484A-8F51-5BAE757D87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7" y="2125"/>
              <a:ext cx="142" cy="1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469" name="Line 13">
              <a:extLst>
                <a:ext uri="{FF2B5EF4-FFF2-40B4-BE49-F238E27FC236}">
                  <a16:creationId xmlns:a16="http://schemas.microsoft.com/office/drawing/2014/main" id="{8344E479-925F-4466-8648-0921BF160A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78" y="1289"/>
              <a:ext cx="141" cy="13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470" name="Text Box 14">
              <a:extLst>
                <a:ext uri="{FF2B5EF4-FFF2-40B4-BE49-F238E27FC236}">
                  <a16:creationId xmlns:a16="http://schemas.microsoft.com/office/drawing/2014/main" id="{6CD22DDC-D010-41B6-88FD-5E3482CEE4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07" y="1568"/>
              <a:ext cx="1271" cy="5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000">
                  <a:solidFill>
                    <a:schemeClr val="tx1"/>
                  </a:solidFill>
                  <a:latin typeface="Arial" panose="020B0604020202020204" pitchFamily="34" charset="0"/>
                </a:rPr>
                <a:t>Заполнить ведомость</a:t>
              </a:r>
            </a:p>
          </p:txBody>
        </p:sp>
        <p:sp>
          <p:nvSpPr>
            <p:cNvPr id="19471" name="Text Box 15">
              <a:extLst>
                <a:ext uri="{FF2B5EF4-FFF2-40B4-BE49-F238E27FC236}">
                  <a16:creationId xmlns:a16="http://schemas.microsoft.com/office/drawing/2014/main" id="{86F5FCFB-5AE3-48CE-829D-8BAF7EE8F4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07" y="2125"/>
              <a:ext cx="1271" cy="2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900">
                  <a:solidFill>
                    <a:schemeClr val="tx1"/>
                  </a:solidFill>
                  <a:latin typeface="Arial" panose="020B0604020202020204" pitchFamily="34" charset="0"/>
                </a:rPr>
                <a:t>Преподаватель</a:t>
              </a:r>
            </a:p>
          </p:txBody>
        </p:sp>
        <p:sp>
          <p:nvSpPr>
            <p:cNvPr id="19472" name="Text Box 16">
              <a:extLst>
                <a:ext uri="{FF2B5EF4-FFF2-40B4-BE49-F238E27FC236}">
                  <a16:creationId xmlns:a16="http://schemas.microsoft.com/office/drawing/2014/main" id="{91A974CD-9EE5-41D2-ABD4-0037C117F4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07" y="1289"/>
              <a:ext cx="1271" cy="2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2000">
                  <a:solidFill>
                    <a:schemeClr val="tx1"/>
                  </a:solidFill>
                  <a:latin typeface="Arial" panose="020B0604020202020204" pitchFamily="34" charset="0"/>
                </a:rPr>
                <a:t>1.1.1</a:t>
              </a:r>
            </a:p>
          </p:txBody>
        </p:sp>
        <p:sp>
          <p:nvSpPr>
            <p:cNvPr id="19473" name="Line 17">
              <a:extLst>
                <a:ext uri="{FF2B5EF4-FFF2-40B4-BE49-F238E27FC236}">
                  <a16:creationId xmlns:a16="http://schemas.microsoft.com/office/drawing/2014/main" id="{30FD7671-FC91-407C-B72C-06A6974FCC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19" y="1846"/>
              <a:ext cx="847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474" name="Text Box 18">
              <a:extLst>
                <a:ext uri="{FF2B5EF4-FFF2-40B4-BE49-F238E27FC236}">
                  <a16:creationId xmlns:a16="http://schemas.microsoft.com/office/drawing/2014/main" id="{0A06DF08-D374-4B0C-949B-DE2C630C47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19" y="1568"/>
              <a:ext cx="847" cy="2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700">
                  <a:solidFill>
                    <a:schemeClr val="tx1"/>
                  </a:solidFill>
                  <a:latin typeface="Arial" panose="020B0604020202020204" pitchFamily="34" charset="0"/>
                </a:rPr>
                <a:t>Ведомость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8896631C-A779-4ED6-9CAB-0704CDA012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29600" cy="7921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>
                <a:solidFill>
                  <a:srgbClr val="4C004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Нумерация объектов</a:t>
            </a:r>
          </a:p>
        </p:txBody>
      </p:sp>
      <p:graphicFrame>
        <p:nvGraphicFramePr>
          <p:cNvPr id="16418" name="Group 34">
            <a:extLst>
              <a:ext uri="{FF2B5EF4-FFF2-40B4-BE49-F238E27FC236}">
                <a16:creationId xmlns:a16="http://schemas.microsoft.com/office/drawing/2014/main" id="{13B77CB0-B575-4ACC-8046-E98CC2E9A6E9}"/>
              </a:ext>
            </a:extLst>
          </p:cNvPr>
          <p:cNvGraphicFramePr>
            <a:graphicFrameLocks noGrp="1"/>
          </p:cNvGraphicFramePr>
          <p:nvPr>
            <p:ph type="tbl" idx="1"/>
          </p:nvPr>
        </p:nvGraphicFramePr>
        <p:xfrm>
          <a:off x="457200" y="1600200"/>
          <a:ext cx="8229600" cy="4876800"/>
        </p:xfrm>
        <a:graphic>
          <a:graphicData uri="http://schemas.openxmlformats.org/drawingml/2006/table">
            <a:tbl>
              <a:tblPr/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63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4C004C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Системы, подсистемы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rgbClr val="4C004C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4C004C"/>
                          </a:solidFill>
                          <a:effectLst/>
                          <a:latin typeface="Arial" charset="0"/>
                        </a:rPr>
                        <a:t>[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4C004C"/>
                          </a:solidFill>
                          <a:effectLst/>
                          <a:latin typeface="Arial" charset="0"/>
                        </a:rPr>
                        <a:t>Префикс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4C004C"/>
                          </a:solidFill>
                          <a:effectLst/>
                          <a:latin typeface="Arial" charset="0"/>
                        </a:rPr>
                        <a:t>]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4C004C"/>
                          </a:solidFill>
                          <a:effectLst/>
                          <a:latin typeface="Arial" charset="0"/>
                        </a:rPr>
                        <a:t> + собственный номер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D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4C004C"/>
                          </a:solidFill>
                          <a:effectLst/>
                          <a:latin typeface="Arial" charset="0"/>
                        </a:rPr>
                        <a:t>Процессы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rgbClr val="4C004C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4C004C"/>
                          </a:solidFill>
                          <a:effectLst/>
                          <a:latin typeface="Arial" charset="0"/>
                        </a:rPr>
                        <a:t>[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4C004C"/>
                          </a:solidFill>
                          <a:effectLst/>
                          <a:latin typeface="Arial" charset="0"/>
                        </a:rPr>
                        <a:t>Префикс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4C004C"/>
                          </a:solidFill>
                          <a:effectLst/>
                          <a:latin typeface="Arial" charset="0"/>
                        </a:rPr>
                        <a:t>]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4C004C"/>
                          </a:solidFill>
                          <a:effectLst/>
                          <a:latin typeface="Arial" charset="0"/>
                        </a:rPr>
                        <a:t>+номер родительской подсистемы+собственный номер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62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4C004C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Внешние сущности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4C004C"/>
                          </a:solidFill>
                          <a:effectLst/>
                          <a:latin typeface="Arial" charset="0"/>
                        </a:rPr>
                        <a:t>[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4C004C"/>
                          </a:solidFill>
                          <a:effectLst/>
                          <a:latin typeface="Arial" charset="0"/>
                        </a:rPr>
                        <a:t>Префикс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4C004C"/>
                          </a:solidFill>
                          <a:effectLst/>
                          <a:latin typeface="Arial" charset="0"/>
                        </a:rPr>
                        <a:t>]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4C004C"/>
                          </a:solidFill>
                          <a:effectLst/>
                          <a:latin typeface="Arial" charset="0"/>
                        </a:rPr>
                        <a:t>+номер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D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4C004C"/>
                          </a:solidFill>
                          <a:effectLst/>
                          <a:latin typeface="Arial" charset="0"/>
                        </a:rPr>
                        <a:t>Хранилища данных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4C004C"/>
                          </a:solidFill>
                          <a:effectLst/>
                          <a:latin typeface="Arial" charset="0"/>
                        </a:rPr>
                        <a:t>[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4C004C"/>
                          </a:solidFill>
                          <a:effectLst/>
                          <a:latin typeface="Arial" charset="0"/>
                        </a:rPr>
                        <a:t>Префикс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4C004C"/>
                          </a:solidFill>
                          <a:effectLst/>
                          <a:latin typeface="Arial" charset="0"/>
                        </a:rPr>
                        <a:t>]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4C004C"/>
                          </a:solidFill>
                          <a:effectLst/>
                          <a:latin typeface="Arial" charset="0"/>
                        </a:rPr>
                        <a:t>+номер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0494" name="Picture 17">
            <a:extLst>
              <a:ext uri="{FF2B5EF4-FFF2-40B4-BE49-F238E27FC236}">
                <a16:creationId xmlns:a16="http://schemas.microsoft.com/office/drawing/2014/main" id="{BB024F5A-2D76-44B8-85A0-DF2653EA44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6" t="24525" r="78804" b="59065"/>
          <a:stretch>
            <a:fillRect/>
          </a:stretch>
        </p:blipFill>
        <p:spPr bwMode="auto">
          <a:xfrm>
            <a:off x="1187450" y="2205038"/>
            <a:ext cx="2881313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5" name="Text Box 20">
            <a:extLst>
              <a:ext uri="{FF2B5EF4-FFF2-40B4-BE49-F238E27FC236}">
                <a16:creationId xmlns:a16="http://schemas.microsoft.com/office/drawing/2014/main" id="{65E6FE57-7B60-4441-81DA-0A8BFDED60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9425" y="330517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0496" name="Picture 21">
            <a:extLst>
              <a:ext uri="{FF2B5EF4-FFF2-40B4-BE49-F238E27FC236}">
                <a16:creationId xmlns:a16="http://schemas.microsoft.com/office/drawing/2014/main" id="{EE79AA07-A260-4A27-890D-6C221CD5E8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2" t="24525" r="78787" b="59065"/>
          <a:stretch>
            <a:fillRect/>
          </a:stretch>
        </p:blipFill>
        <p:spPr bwMode="auto">
          <a:xfrm>
            <a:off x="5364163" y="2133600"/>
            <a:ext cx="2376487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7" name="Picture 29">
            <a:extLst>
              <a:ext uri="{FF2B5EF4-FFF2-40B4-BE49-F238E27FC236}">
                <a16:creationId xmlns:a16="http://schemas.microsoft.com/office/drawing/2014/main" id="{9A21C2E2-C4AE-4B1E-B6E1-B7C80C8C3F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4" t="24072" r="78813" b="55891"/>
          <a:stretch>
            <a:fillRect/>
          </a:stretch>
        </p:blipFill>
        <p:spPr bwMode="auto">
          <a:xfrm>
            <a:off x="1258888" y="4724400"/>
            <a:ext cx="2447925" cy="1344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8" name="Picture 31">
            <a:extLst>
              <a:ext uri="{FF2B5EF4-FFF2-40B4-BE49-F238E27FC236}">
                <a16:creationId xmlns:a16="http://schemas.microsoft.com/office/drawing/2014/main" id="{67C00E00-F505-4EB7-AC1B-E64442230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6" t="60950" r="78804" b="22934"/>
          <a:stretch>
            <a:fillRect/>
          </a:stretch>
        </p:blipFill>
        <p:spPr bwMode="auto">
          <a:xfrm>
            <a:off x="5076825" y="4797425"/>
            <a:ext cx="30241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413D1E0-6014-4B2D-A634-A8AACEA248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7397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>
                <a:solidFill>
                  <a:srgbClr val="4C004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Уровни </a:t>
            </a:r>
            <a:r>
              <a:rPr lang="en-US" b="1">
                <a:solidFill>
                  <a:srgbClr val="4C004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DFD</a:t>
            </a:r>
            <a:r>
              <a:rPr lang="ru-RU" b="1">
                <a:solidFill>
                  <a:srgbClr val="4C004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-модели</a:t>
            </a:r>
          </a:p>
        </p:txBody>
      </p:sp>
      <p:sp>
        <p:nvSpPr>
          <p:cNvPr id="19460" name="Oval 4">
            <a:extLst>
              <a:ext uri="{FF2B5EF4-FFF2-40B4-BE49-F238E27FC236}">
                <a16:creationId xmlns:a16="http://schemas.microsoft.com/office/drawing/2014/main" id="{99996E10-B870-4DAB-875E-41DA3A35ED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7313" y="1700213"/>
            <a:ext cx="3889375" cy="7921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>
                <a:solidFill>
                  <a:schemeClr val="tx1"/>
                </a:solidFill>
                <a:latin typeface="Arial" panose="020B0604020202020204" pitchFamily="34" charset="0"/>
              </a:rPr>
              <a:t>Уровень системы</a:t>
            </a:r>
          </a:p>
        </p:txBody>
      </p:sp>
      <p:grpSp>
        <p:nvGrpSpPr>
          <p:cNvPr id="2" name="Group 9">
            <a:extLst>
              <a:ext uri="{FF2B5EF4-FFF2-40B4-BE49-F238E27FC236}">
                <a16:creationId xmlns:a16="http://schemas.microsoft.com/office/drawing/2014/main" id="{6A7FA748-709A-413B-B97F-A51C96BA10F6}"/>
              </a:ext>
            </a:extLst>
          </p:cNvPr>
          <p:cNvGrpSpPr>
            <a:grpSpLocks/>
          </p:cNvGrpSpPr>
          <p:nvPr/>
        </p:nvGrpSpPr>
        <p:grpSpPr bwMode="auto">
          <a:xfrm>
            <a:off x="2627313" y="2565400"/>
            <a:ext cx="3889375" cy="1511300"/>
            <a:chOff x="1655" y="1616"/>
            <a:chExt cx="2450" cy="952"/>
          </a:xfrm>
        </p:grpSpPr>
        <p:sp>
          <p:nvSpPr>
            <p:cNvPr id="21512" name="Oval 5">
              <a:extLst>
                <a:ext uri="{FF2B5EF4-FFF2-40B4-BE49-F238E27FC236}">
                  <a16:creationId xmlns:a16="http://schemas.microsoft.com/office/drawing/2014/main" id="{3B587E09-7A19-4A40-AD36-865B2C5150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5" y="2069"/>
              <a:ext cx="2450" cy="499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>
                  <a:solidFill>
                    <a:schemeClr val="tx1"/>
                  </a:solidFill>
                  <a:latin typeface="Arial" panose="020B0604020202020204" pitchFamily="34" charset="0"/>
                </a:rPr>
                <a:t>Уровень подсистемы</a:t>
              </a:r>
            </a:p>
          </p:txBody>
        </p:sp>
        <p:sp>
          <p:nvSpPr>
            <p:cNvPr id="21513" name="AutoShape 7">
              <a:extLst>
                <a:ext uri="{FF2B5EF4-FFF2-40B4-BE49-F238E27FC236}">
                  <a16:creationId xmlns:a16="http://schemas.microsoft.com/office/drawing/2014/main" id="{E4BA178C-9D3B-4F4A-AA79-CC51517586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5" y="1616"/>
              <a:ext cx="227" cy="408"/>
            </a:xfrm>
            <a:prstGeom prst="downArrow">
              <a:avLst>
                <a:gd name="adj1" fmla="val 50000"/>
                <a:gd name="adj2" fmla="val 44934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</p:grpSp>
      <p:grpSp>
        <p:nvGrpSpPr>
          <p:cNvPr id="3" name="Group 10">
            <a:extLst>
              <a:ext uri="{FF2B5EF4-FFF2-40B4-BE49-F238E27FC236}">
                <a16:creationId xmlns:a16="http://schemas.microsoft.com/office/drawing/2014/main" id="{645E65D1-87F3-40DC-9E46-1FC7639A7C85}"/>
              </a:ext>
            </a:extLst>
          </p:cNvPr>
          <p:cNvGrpSpPr>
            <a:grpSpLocks/>
          </p:cNvGrpSpPr>
          <p:nvPr/>
        </p:nvGrpSpPr>
        <p:grpSpPr bwMode="auto">
          <a:xfrm>
            <a:off x="2700338" y="4221163"/>
            <a:ext cx="3889375" cy="1511300"/>
            <a:chOff x="1701" y="2614"/>
            <a:chExt cx="2450" cy="952"/>
          </a:xfrm>
        </p:grpSpPr>
        <p:sp>
          <p:nvSpPr>
            <p:cNvPr id="21510" name="Oval 6">
              <a:extLst>
                <a:ext uri="{FF2B5EF4-FFF2-40B4-BE49-F238E27FC236}">
                  <a16:creationId xmlns:a16="http://schemas.microsoft.com/office/drawing/2014/main" id="{30D10175-9C47-4854-97EC-818AA4E7C0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1" y="3067"/>
              <a:ext cx="2450" cy="499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>
                  <a:solidFill>
                    <a:schemeClr val="tx1"/>
                  </a:solidFill>
                  <a:latin typeface="Arial" panose="020B0604020202020204" pitchFamily="34" charset="0"/>
                </a:rPr>
                <a:t>Уровень процесса</a:t>
              </a:r>
            </a:p>
          </p:txBody>
        </p:sp>
        <p:sp>
          <p:nvSpPr>
            <p:cNvPr id="21511" name="AutoShape 8">
              <a:extLst>
                <a:ext uri="{FF2B5EF4-FFF2-40B4-BE49-F238E27FC236}">
                  <a16:creationId xmlns:a16="http://schemas.microsoft.com/office/drawing/2014/main" id="{26A03ECF-4A14-4112-B557-EC3B80C85F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5" y="2614"/>
              <a:ext cx="227" cy="408"/>
            </a:xfrm>
            <a:prstGeom prst="downArrow">
              <a:avLst>
                <a:gd name="adj1" fmla="val 50000"/>
                <a:gd name="adj2" fmla="val 44934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>
            <a:extLst>
              <a:ext uri="{FF2B5EF4-FFF2-40B4-BE49-F238E27FC236}">
                <a16:creationId xmlns:a16="http://schemas.microsoft.com/office/drawing/2014/main" id="{04BC68E9-2758-4603-BA75-E1B4952E117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981075"/>
            <a:ext cx="8229600" cy="504825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ru-RU" altLang="ru-RU"/>
              <a:t>1. Построение диаграмм уровня системы и подсистемы</a:t>
            </a:r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10157816-3E37-46E2-A25B-73A32E19D0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4508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>
                <a:solidFill>
                  <a:srgbClr val="4C004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Построение иерархии </a:t>
            </a:r>
            <a:r>
              <a:rPr lang="en-US" sz="3200" b="1">
                <a:solidFill>
                  <a:srgbClr val="4C004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DFD</a:t>
            </a:r>
            <a:endParaRPr lang="ru-RU" sz="3200" b="1">
              <a:solidFill>
                <a:srgbClr val="4C004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8437" name="Picture 5">
            <a:extLst>
              <a:ext uri="{FF2B5EF4-FFF2-40B4-BE49-F238E27FC236}">
                <a16:creationId xmlns:a16="http://schemas.microsoft.com/office/drawing/2014/main" id="{F592DED8-015B-444A-BF25-B086CED1E3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19" t="17154" r="22794" b="19067"/>
          <a:stretch>
            <a:fillRect/>
          </a:stretch>
        </p:blipFill>
        <p:spPr bwMode="auto">
          <a:xfrm>
            <a:off x="971550" y="1317625"/>
            <a:ext cx="6985000" cy="554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>
            <a:extLst>
              <a:ext uri="{FF2B5EF4-FFF2-40B4-BE49-F238E27FC236}">
                <a16:creationId xmlns:a16="http://schemas.microsoft.com/office/drawing/2014/main" id="{24CD7A53-B947-4105-818C-1844553E32B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908050"/>
            <a:ext cx="8229600" cy="5048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000"/>
              <a:t>2. Построение диаграмм уровня процесса</a:t>
            </a:r>
            <a:r>
              <a:rPr lang="ru-RU" altLang="ru-RU"/>
              <a:t> </a:t>
            </a:r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E21C10B7-995D-47FC-9BB5-9BF977145F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4508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>
                <a:solidFill>
                  <a:srgbClr val="4C004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Построение иерархии </a:t>
            </a:r>
            <a:r>
              <a:rPr lang="en-US" sz="2800" b="1">
                <a:solidFill>
                  <a:srgbClr val="4C004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DFD</a:t>
            </a:r>
            <a:endParaRPr lang="ru-RU" sz="2800" b="1">
              <a:solidFill>
                <a:srgbClr val="4C004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0484" name="Picture 4">
            <a:extLst>
              <a:ext uri="{FF2B5EF4-FFF2-40B4-BE49-F238E27FC236}">
                <a16:creationId xmlns:a16="http://schemas.microsoft.com/office/drawing/2014/main" id="{43779507-20EF-4014-975A-3CF687DE77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" t="15787" r="3548" b="21336"/>
          <a:stretch>
            <a:fillRect/>
          </a:stretch>
        </p:blipFill>
        <p:spPr bwMode="auto">
          <a:xfrm>
            <a:off x="0" y="1412875"/>
            <a:ext cx="9144000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>
            <a:extLst>
              <a:ext uri="{FF2B5EF4-FFF2-40B4-BE49-F238E27FC236}">
                <a16:creationId xmlns:a16="http://schemas.microsoft.com/office/drawing/2014/main" id="{15945C9B-7DAA-4671-9500-A83D7B38A3D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1341438"/>
            <a:ext cx="8229600" cy="431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000"/>
              <a:t>1. Контекстная диаграмма уровня системы</a:t>
            </a:r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18DF3E4D-6013-4EA1-BD9C-C5C1D7F431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29600" cy="86518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>
                <a:solidFill>
                  <a:srgbClr val="4C004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Пример </a:t>
            </a:r>
            <a:r>
              <a:rPr lang="en-US" sz="2800" b="1">
                <a:solidFill>
                  <a:srgbClr val="4C004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DFD</a:t>
            </a:r>
            <a:r>
              <a:rPr lang="ru-RU" sz="2800" b="1">
                <a:solidFill>
                  <a:srgbClr val="4C004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-модели</a:t>
            </a:r>
            <a:br>
              <a:rPr lang="ru-RU" sz="2800" b="1">
                <a:solidFill>
                  <a:srgbClr val="4C004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800" b="1">
                <a:solidFill>
                  <a:srgbClr val="4C004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постройки дачного домика</a:t>
            </a:r>
          </a:p>
        </p:txBody>
      </p:sp>
      <p:pic>
        <p:nvPicPr>
          <p:cNvPr id="24580" name="Picture 5">
            <a:extLst>
              <a:ext uri="{FF2B5EF4-FFF2-40B4-BE49-F238E27FC236}">
                <a16:creationId xmlns:a16="http://schemas.microsoft.com/office/drawing/2014/main" id="{C50D9582-CE68-459C-B445-3710D0D863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6" t="14090" r="17264" b="19716"/>
          <a:stretch>
            <a:fillRect/>
          </a:stretch>
        </p:blipFill>
        <p:spPr bwMode="auto">
          <a:xfrm>
            <a:off x="395288" y="1924050"/>
            <a:ext cx="7848600" cy="457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>
            <a:extLst>
              <a:ext uri="{FF2B5EF4-FFF2-40B4-BE49-F238E27FC236}">
                <a16:creationId xmlns:a16="http://schemas.microsoft.com/office/drawing/2014/main" id="{B81B48FC-2046-42C7-8B42-0C4CCDBBFFD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1412875"/>
            <a:ext cx="8229600" cy="431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000"/>
              <a:t>2. Диаграмма уровня подсистемы</a:t>
            </a:r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BE95DE20-9D05-4EAA-AAFE-17EA0B0D8B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88423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>
                <a:solidFill>
                  <a:srgbClr val="4C004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Пример </a:t>
            </a:r>
            <a:r>
              <a:rPr lang="en-US" sz="2800" b="1">
                <a:solidFill>
                  <a:srgbClr val="4C004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DFD</a:t>
            </a:r>
            <a:r>
              <a:rPr lang="ru-RU" sz="2800" b="1">
                <a:solidFill>
                  <a:srgbClr val="4C004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-модели</a:t>
            </a:r>
            <a:br>
              <a:rPr lang="ru-RU" sz="2800" b="1">
                <a:solidFill>
                  <a:srgbClr val="4C004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800" b="1">
                <a:solidFill>
                  <a:srgbClr val="4C004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постройки дачного домика</a:t>
            </a:r>
          </a:p>
        </p:txBody>
      </p:sp>
      <p:pic>
        <p:nvPicPr>
          <p:cNvPr id="25604" name="Picture 5">
            <a:extLst>
              <a:ext uri="{FF2B5EF4-FFF2-40B4-BE49-F238E27FC236}">
                <a16:creationId xmlns:a16="http://schemas.microsoft.com/office/drawing/2014/main" id="{9B69C052-1553-43D3-A172-486DE46810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3" t="18739" r="8005" b="19687"/>
          <a:stretch>
            <a:fillRect/>
          </a:stretch>
        </p:blipFill>
        <p:spPr bwMode="auto">
          <a:xfrm>
            <a:off x="215900" y="2041525"/>
            <a:ext cx="8748713" cy="412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>
            <a:extLst>
              <a:ext uri="{FF2B5EF4-FFF2-40B4-BE49-F238E27FC236}">
                <a16:creationId xmlns:a16="http://schemas.microsoft.com/office/drawing/2014/main" id="{8E89B89B-4852-4E6E-B821-8F27FC97740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1268413"/>
            <a:ext cx="8229600" cy="519112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altLang="ru-RU" sz="2000"/>
              <a:t>3. Диаграмма уровня процесса</a:t>
            </a:r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15C8BBB7-0364-45EF-BEAC-2D8D43BCB9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29600" cy="59531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>
                <a:solidFill>
                  <a:srgbClr val="4C004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Пример </a:t>
            </a:r>
            <a:r>
              <a:rPr lang="en-US" sz="2800" b="1">
                <a:solidFill>
                  <a:srgbClr val="4C004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DFD</a:t>
            </a:r>
            <a:r>
              <a:rPr lang="ru-RU" sz="2800" b="1">
                <a:solidFill>
                  <a:srgbClr val="4C004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-модели</a:t>
            </a:r>
            <a:br>
              <a:rPr lang="ru-RU" sz="2800" b="1">
                <a:solidFill>
                  <a:srgbClr val="4C004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2800" b="1">
                <a:solidFill>
                  <a:srgbClr val="4C004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постройки дачного домика</a:t>
            </a:r>
          </a:p>
        </p:txBody>
      </p:sp>
      <p:pic>
        <p:nvPicPr>
          <p:cNvPr id="26628" name="Picture 5">
            <a:extLst>
              <a:ext uri="{FF2B5EF4-FFF2-40B4-BE49-F238E27FC236}">
                <a16:creationId xmlns:a16="http://schemas.microsoft.com/office/drawing/2014/main" id="{87A70453-1AE4-4B1B-A408-D3EF7CDB7B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" t="18739" r="7349" b="17793"/>
          <a:stretch>
            <a:fillRect/>
          </a:stretch>
        </p:blipFill>
        <p:spPr bwMode="auto">
          <a:xfrm>
            <a:off x="250825" y="1989138"/>
            <a:ext cx="8642350" cy="414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>
            <a:extLst>
              <a:ext uri="{FF2B5EF4-FFF2-40B4-BE49-F238E27FC236}">
                <a16:creationId xmlns:a16="http://schemas.microsoft.com/office/drawing/2014/main" id="{2DE983F5-27E8-4002-A4FD-67182FB362D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1773238"/>
            <a:ext cx="8229600" cy="3311525"/>
          </a:xfrm>
        </p:spPr>
        <p:txBody>
          <a:bodyPr/>
          <a:lstStyle/>
          <a:p>
            <a:pPr eaLnBrk="1" hangingPunct="1"/>
            <a:r>
              <a:rPr lang="ru-RU" altLang="ru-RU" dirty="0"/>
              <a:t>Определение и функциональное назначение </a:t>
            </a:r>
            <a:r>
              <a:rPr lang="en-US" altLang="ru-RU" dirty="0"/>
              <a:t>DFD</a:t>
            </a:r>
            <a:r>
              <a:rPr lang="ru-RU" altLang="ru-RU" dirty="0"/>
              <a:t>-моделей</a:t>
            </a:r>
          </a:p>
          <a:p>
            <a:pPr eaLnBrk="1" hangingPunct="1"/>
            <a:r>
              <a:rPr lang="ru-RU" altLang="ru-RU" dirty="0"/>
              <a:t>Основные компоненты </a:t>
            </a:r>
            <a:r>
              <a:rPr lang="en-US" altLang="ru-RU" dirty="0"/>
              <a:t>DFD</a:t>
            </a:r>
            <a:r>
              <a:rPr lang="ru-RU" altLang="ru-RU" dirty="0"/>
              <a:t>-моделей</a:t>
            </a:r>
          </a:p>
          <a:p>
            <a:pPr eaLnBrk="1" hangingPunct="1"/>
            <a:r>
              <a:rPr lang="ru-RU" altLang="ru-RU" dirty="0"/>
              <a:t>Иерархия </a:t>
            </a:r>
            <a:r>
              <a:rPr lang="en-US" altLang="ru-RU" dirty="0"/>
              <a:t>DFD</a:t>
            </a:r>
            <a:endParaRPr lang="ru-RU" altLang="ru-RU" dirty="0"/>
          </a:p>
          <a:p>
            <a:pPr eaLnBrk="1" hangingPunct="1"/>
            <a:r>
              <a:rPr lang="ru-RU" altLang="ru-RU" dirty="0"/>
              <a:t>Рассмотрение примера </a:t>
            </a:r>
            <a:r>
              <a:rPr lang="en-US" altLang="ru-RU" dirty="0"/>
              <a:t>DFD</a:t>
            </a:r>
            <a:r>
              <a:rPr lang="ru-RU" altLang="ru-RU"/>
              <a:t>-модели</a:t>
            </a:r>
          </a:p>
          <a:p>
            <a:pPr eaLnBrk="1" hangingPunct="1"/>
            <a:endParaRPr lang="ru-RU" altLang="ru-RU" dirty="0"/>
          </a:p>
        </p:txBody>
      </p:sp>
      <p:sp>
        <p:nvSpPr>
          <p:cNvPr id="3074" name="Rectangle 2">
            <a:extLst>
              <a:ext uri="{FF2B5EF4-FFF2-40B4-BE49-F238E27FC236}">
                <a16:creationId xmlns:a16="http://schemas.microsoft.com/office/drawing/2014/main" id="{6D5BBA7F-C2FF-450F-92F4-8C2AF8A1D9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8842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>
                <a:solidFill>
                  <a:srgbClr val="4C004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Основные вопросы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>
            <a:extLst>
              <a:ext uri="{FF2B5EF4-FFF2-40B4-BE49-F238E27FC236}">
                <a16:creationId xmlns:a16="http://schemas.microsoft.com/office/drawing/2014/main" id="{EE652632-652C-4B02-BF59-687EAF4B8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/>
              <a:t>Расширения DFD для систем реального времени</a:t>
            </a:r>
          </a:p>
        </p:txBody>
      </p:sp>
      <p:sp>
        <p:nvSpPr>
          <p:cNvPr id="27651" name="Объект 3">
            <a:extLst>
              <a:ext uri="{FF2B5EF4-FFF2-40B4-BE49-F238E27FC236}">
                <a16:creationId xmlns:a16="http://schemas.microsoft.com/office/drawing/2014/main" id="{1C975702-9690-4FED-A868-C695F5856A9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6275" y="2679700"/>
            <a:ext cx="3822700" cy="3446463"/>
          </a:xfrm>
        </p:spPr>
        <p:txBody>
          <a:bodyPr/>
          <a:lstStyle/>
          <a:p>
            <a:pPr eaLnBrk="1" hangingPunct="1"/>
            <a:r>
              <a:rPr lang="ru-RU" altLang="ru-RU" b="1" i="1"/>
              <a:t>Квазинепрерывный поток</a:t>
            </a:r>
            <a:r>
              <a:rPr lang="ru-RU" altLang="ru-RU"/>
              <a:t> – поток данных, непрерывный во времени. Отображается линией с двумя стрелками на конце</a:t>
            </a:r>
          </a:p>
        </p:txBody>
      </p:sp>
      <p:sp>
        <p:nvSpPr>
          <p:cNvPr id="27652" name="Объект 4">
            <a:extLst>
              <a:ext uri="{FF2B5EF4-FFF2-40B4-BE49-F238E27FC236}">
                <a16:creationId xmlns:a16="http://schemas.microsoft.com/office/drawing/2014/main" id="{359EAF7C-7519-413A-B852-53089AF1C53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645025" y="2679700"/>
            <a:ext cx="3822700" cy="3446463"/>
          </a:xfrm>
        </p:spPr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27653" name="Picture 2">
            <a:extLst>
              <a:ext uri="{FF2B5EF4-FFF2-40B4-BE49-F238E27FC236}">
                <a16:creationId xmlns:a16="http://schemas.microsoft.com/office/drawing/2014/main" id="{B231EE8E-5B4A-4A47-83FD-C5D574EB2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126038"/>
            <a:ext cx="8104188" cy="112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>
            <a:extLst>
              <a:ext uri="{FF2B5EF4-FFF2-40B4-BE49-F238E27FC236}">
                <a16:creationId xmlns:a16="http://schemas.microsoft.com/office/drawing/2014/main" id="{2A9EEF85-C11D-449E-B0CB-A3CB88E9E1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28675" name="Объект 2">
            <a:extLst>
              <a:ext uri="{FF2B5EF4-FFF2-40B4-BE49-F238E27FC236}">
                <a16:creationId xmlns:a16="http://schemas.microsoft.com/office/drawing/2014/main" id="{29DC85B5-23E5-44D6-ADDE-9B001211DA8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6275" y="2679700"/>
            <a:ext cx="3822700" cy="3446463"/>
          </a:xfrm>
        </p:spPr>
        <p:txBody>
          <a:bodyPr/>
          <a:lstStyle/>
          <a:p>
            <a:pPr eaLnBrk="1" hangingPunct="1"/>
            <a:r>
              <a:rPr lang="ru-RU" altLang="ru-RU" b="1" i="1"/>
              <a:t>Управляющий процесс</a:t>
            </a:r>
            <a:r>
              <a:rPr lang="ru-RU" altLang="ru-RU"/>
              <a:t> – процесс, формирующий сигналы управления на выходе</a:t>
            </a:r>
          </a:p>
        </p:txBody>
      </p:sp>
      <p:sp>
        <p:nvSpPr>
          <p:cNvPr id="28676" name="Объект 3">
            <a:extLst>
              <a:ext uri="{FF2B5EF4-FFF2-40B4-BE49-F238E27FC236}">
                <a16:creationId xmlns:a16="http://schemas.microsoft.com/office/drawing/2014/main" id="{BE0A88B3-1FE8-4200-9A8B-58909BAB34B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645025" y="2679700"/>
            <a:ext cx="3822700" cy="3446463"/>
          </a:xfrm>
        </p:spPr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28677" name="Picture 2">
            <a:extLst>
              <a:ext uri="{FF2B5EF4-FFF2-40B4-BE49-F238E27FC236}">
                <a16:creationId xmlns:a16="http://schemas.microsoft.com/office/drawing/2014/main" id="{4F43F0C2-5C69-4FEB-91E0-74FD5BF30B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3284538"/>
            <a:ext cx="41402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>
            <a:extLst>
              <a:ext uri="{FF2B5EF4-FFF2-40B4-BE49-F238E27FC236}">
                <a16:creationId xmlns:a16="http://schemas.microsoft.com/office/drawing/2014/main" id="{71057F87-6CC1-4342-8C70-34D8C1F2A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29699" name="Объект 2">
            <a:extLst>
              <a:ext uri="{FF2B5EF4-FFF2-40B4-BE49-F238E27FC236}">
                <a16:creationId xmlns:a16="http://schemas.microsoft.com/office/drawing/2014/main" id="{889B546B-266F-453E-BEB4-B0EBD5D4303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6275" y="2679700"/>
            <a:ext cx="3822700" cy="3446463"/>
          </a:xfrm>
        </p:spPr>
        <p:txBody>
          <a:bodyPr/>
          <a:lstStyle/>
          <a:p>
            <a:pPr eaLnBrk="1" hangingPunct="1"/>
            <a:r>
              <a:rPr lang="ru-RU" altLang="ru-RU" b="1" i="1"/>
              <a:t>Управляющий поток</a:t>
            </a:r>
            <a:r>
              <a:rPr lang="ru-RU" altLang="ru-RU"/>
              <a:t> – управляющая информация, запускающая процесс (подсистему) или изменяющая ход его выполнения</a:t>
            </a:r>
          </a:p>
        </p:txBody>
      </p:sp>
      <p:sp>
        <p:nvSpPr>
          <p:cNvPr id="29700" name="Объект 3">
            <a:extLst>
              <a:ext uri="{FF2B5EF4-FFF2-40B4-BE49-F238E27FC236}">
                <a16:creationId xmlns:a16="http://schemas.microsoft.com/office/drawing/2014/main" id="{D1216C19-E648-4043-817B-C0482F5EDED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645025" y="2679700"/>
            <a:ext cx="3822700" cy="3446463"/>
          </a:xfrm>
        </p:spPr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29701" name="Picture 2">
            <a:extLst>
              <a:ext uri="{FF2B5EF4-FFF2-40B4-BE49-F238E27FC236}">
                <a16:creationId xmlns:a16="http://schemas.microsoft.com/office/drawing/2014/main" id="{12F976C6-5CDD-429F-BBFD-29566DFB60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5516563"/>
            <a:ext cx="692467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>
            <a:extLst>
              <a:ext uri="{FF2B5EF4-FFF2-40B4-BE49-F238E27FC236}">
                <a16:creationId xmlns:a16="http://schemas.microsoft.com/office/drawing/2014/main" id="{F8751F27-4ADC-4597-9B6B-B3B05A0A6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30723" name="Объект 2">
            <a:extLst>
              <a:ext uri="{FF2B5EF4-FFF2-40B4-BE49-F238E27FC236}">
                <a16:creationId xmlns:a16="http://schemas.microsoft.com/office/drawing/2014/main" id="{88FAF1E0-DED5-4614-8A03-F85C883638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6275" y="2679700"/>
            <a:ext cx="3822700" cy="3446463"/>
          </a:xfrm>
        </p:spPr>
        <p:txBody>
          <a:bodyPr/>
          <a:lstStyle/>
          <a:p>
            <a:pPr eaLnBrk="1" hangingPunct="1"/>
            <a:r>
              <a:rPr lang="ru-RU" altLang="ru-RU" b="1" i="1"/>
              <a:t>Накопитель управлений</a:t>
            </a:r>
            <a:r>
              <a:rPr lang="ru-RU" altLang="ru-RU"/>
              <a:t> – накопитель управляющих потоков </a:t>
            </a:r>
          </a:p>
        </p:txBody>
      </p:sp>
      <p:sp>
        <p:nvSpPr>
          <p:cNvPr id="30724" name="Объект 3">
            <a:extLst>
              <a:ext uri="{FF2B5EF4-FFF2-40B4-BE49-F238E27FC236}">
                <a16:creationId xmlns:a16="http://schemas.microsoft.com/office/drawing/2014/main" id="{C064864F-1089-4BD9-BE9C-ABC6EAF626B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645025" y="2679700"/>
            <a:ext cx="3822700" cy="3446463"/>
          </a:xfrm>
        </p:spPr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30725" name="Picture 2">
            <a:extLst>
              <a:ext uri="{FF2B5EF4-FFF2-40B4-BE49-F238E27FC236}">
                <a16:creationId xmlns:a16="http://schemas.microsoft.com/office/drawing/2014/main" id="{5C6ED66B-091D-4974-A413-C09BD66DBA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3933825"/>
            <a:ext cx="3811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>
            <a:extLst>
              <a:ext uri="{FF2B5EF4-FFF2-40B4-BE49-F238E27FC236}">
                <a16:creationId xmlns:a16="http://schemas.microsoft.com/office/drawing/2014/main" id="{43E2CBA7-E16D-4529-9385-5643DD4E4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31747" name="Объект 2">
            <a:extLst>
              <a:ext uri="{FF2B5EF4-FFF2-40B4-BE49-F238E27FC236}">
                <a16:creationId xmlns:a16="http://schemas.microsoft.com/office/drawing/2014/main" id="{EC4CD1C5-241D-40CF-A825-2A0335B675F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6275" y="2679700"/>
            <a:ext cx="3822700" cy="3446463"/>
          </a:xfrm>
        </p:spPr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31748" name="Объект 3">
            <a:extLst>
              <a:ext uri="{FF2B5EF4-FFF2-40B4-BE49-F238E27FC236}">
                <a16:creationId xmlns:a16="http://schemas.microsoft.com/office/drawing/2014/main" id="{54EEC19F-178C-4FD5-A819-FDF65294A23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645025" y="2679700"/>
            <a:ext cx="3822700" cy="3446463"/>
          </a:xfrm>
        </p:spPr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31749" name="Picture 2">
            <a:extLst>
              <a:ext uri="{FF2B5EF4-FFF2-40B4-BE49-F238E27FC236}">
                <a16:creationId xmlns:a16="http://schemas.microsoft.com/office/drawing/2014/main" id="{E95AF0FF-36F3-45E5-905E-A22DA33E34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412875"/>
            <a:ext cx="6543675" cy="401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>
            <a:extLst>
              <a:ext uri="{FF2B5EF4-FFF2-40B4-BE49-F238E27FC236}">
                <a16:creationId xmlns:a16="http://schemas.microsoft.com/office/drawing/2014/main" id="{E9948342-4833-4853-AFED-A0E3DDB3CF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1773238"/>
            <a:ext cx="8229600" cy="3886200"/>
          </a:xfrm>
        </p:spPr>
        <p:txBody>
          <a:bodyPr/>
          <a:lstStyle/>
          <a:p>
            <a:pPr eaLnBrk="1" hangingPunct="1"/>
            <a:r>
              <a:rPr lang="ru-RU" altLang="ru-RU"/>
              <a:t>Диаграмма потоков данных</a:t>
            </a:r>
          </a:p>
          <a:p>
            <a:pPr eaLnBrk="1" hangingPunct="1"/>
            <a:r>
              <a:rPr lang="ru-RU" altLang="ru-RU"/>
              <a:t>Внешняя сущность</a:t>
            </a:r>
          </a:p>
          <a:p>
            <a:pPr eaLnBrk="1" hangingPunct="1"/>
            <a:r>
              <a:rPr lang="ru-RU" altLang="ru-RU"/>
              <a:t>Накопитель данных</a:t>
            </a:r>
          </a:p>
          <a:p>
            <a:pPr eaLnBrk="1" hangingPunct="1"/>
            <a:r>
              <a:rPr lang="ru-RU" altLang="ru-RU"/>
              <a:t>Система / Подсистема / Процесс</a:t>
            </a:r>
          </a:p>
          <a:p>
            <a:pPr eaLnBrk="1" hangingPunct="1"/>
            <a:r>
              <a:rPr lang="ru-RU" altLang="ru-RU"/>
              <a:t>Поток данных</a:t>
            </a:r>
          </a:p>
          <a:p>
            <a:pPr eaLnBrk="1" hangingPunct="1"/>
            <a:r>
              <a:rPr lang="ru-RU" altLang="ru-RU"/>
              <a:t>Иерархия </a:t>
            </a:r>
            <a:r>
              <a:rPr lang="en-US" altLang="ru-RU"/>
              <a:t>DFD</a:t>
            </a:r>
            <a:endParaRPr lang="ru-RU" altLang="ru-RU"/>
          </a:p>
        </p:txBody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488D420B-DA9F-47A5-BF20-1047D8889A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29600" cy="7921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>
                <a:solidFill>
                  <a:srgbClr val="4C004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Изученные понятия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1000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1000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1000"/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>
            <a:extLst>
              <a:ext uri="{FF2B5EF4-FFF2-40B4-BE49-F238E27FC236}">
                <a16:creationId xmlns:a16="http://schemas.microsoft.com/office/drawing/2014/main" id="{47A01A7B-A405-413A-8A83-01310DD95D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1773238"/>
            <a:ext cx="8229600" cy="3886200"/>
          </a:xfrm>
        </p:spPr>
        <p:txBody>
          <a:bodyPr/>
          <a:lstStyle/>
          <a:p>
            <a:pPr eaLnBrk="1" hangingPunct="1"/>
            <a:r>
              <a:rPr lang="ru-RU" altLang="ru-RU"/>
              <a:t>Провести сравнительный анализ функциональных моделей </a:t>
            </a:r>
            <a:r>
              <a:rPr lang="en-US" altLang="ru-RU"/>
              <a:t>IDEF0 </a:t>
            </a:r>
            <a:r>
              <a:rPr lang="ru-RU" altLang="ru-RU"/>
              <a:t>и </a:t>
            </a:r>
            <a:r>
              <a:rPr lang="en-US" altLang="ru-RU"/>
              <a:t>DFD</a:t>
            </a:r>
          </a:p>
          <a:p>
            <a:pPr eaLnBrk="1" hangingPunct="1"/>
            <a:r>
              <a:rPr lang="ru-RU" altLang="ru-RU"/>
              <a:t>Создать диаграмму </a:t>
            </a:r>
            <a:r>
              <a:rPr lang="en-US" altLang="ru-RU"/>
              <a:t>DFD </a:t>
            </a:r>
            <a:r>
              <a:rPr lang="ru-RU" altLang="ru-RU"/>
              <a:t>для </a:t>
            </a:r>
            <a:r>
              <a:rPr lang="en-US" altLang="ru-RU"/>
              <a:t>Blogger</a:t>
            </a:r>
            <a:endParaRPr lang="ru-RU" altLang="ru-RU"/>
          </a:p>
        </p:txBody>
      </p:sp>
      <p:sp>
        <p:nvSpPr>
          <p:cNvPr id="24578" name="Rectangle 2">
            <a:extLst>
              <a:ext uri="{FF2B5EF4-FFF2-40B4-BE49-F238E27FC236}">
                <a16:creationId xmlns:a16="http://schemas.microsoft.com/office/drawing/2014/main" id="{72BF9DEB-C665-41AF-8303-54A4F7EC6D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7397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>
                <a:solidFill>
                  <a:srgbClr val="4C004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Задание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ъект 1">
            <a:extLst>
              <a:ext uri="{FF2B5EF4-FFF2-40B4-BE49-F238E27FC236}">
                <a16:creationId xmlns:a16="http://schemas.microsoft.com/office/drawing/2014/main" id="{449C7BD3-C416-4AC9-A2E5-8F1E1820A6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b="1"/>
              <a:t>FEO (For Exposition Only) </a:t>
            </a:r>
            <a:r>
              <a:rPr lang="ru-RU" altLang="ru-RU"/>
              <a:t>диаграммы (другое название - диаграммы только для экспозиции, описания) используются для иллюстрации альтернативной точки зрения, для отображения отдельных деталей, которые не поддерживаются явно синтаксисом IDEF0. </a:t>
            </a:r>
          </a:p>
        </p:txBody>
      </p:sp>
      <p:sp>
        <p:nvSpPr>
          <p:cNvPr id="34819" name="Заголовок 2">
            <a:extLst>
              <a:ext uri="{FF2B5EF4-FFF2-40B4-BE49-F238E27FC236}">
                <a16:creationId xmlns:a16="http://schemas.microsoft.com/office/drawing/2014/main" id="{5EE0D7A3-0A87-473F-9564-59958C0FD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/>
              <a:t>FEO</a:t>
            </a:r>
            <a:endParaRPr lang="ru-RU" altLang="ru-RU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ъект 1">
            <a:extLst>
              <a:ext uri="{FF2B5EF4-FFF2-40B4-BE49-F238E27FC236}">
                <a16:creationId xmlns:a16="http://schemas.microsoft.com/office/drawing/2014/main" id="{80A99BC3-12AA-48A9-925B-69F9439C95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35843" name="Заголовок 2">
            <a:extLst>
              <a:ext uri="{FF2B5EF4-FFF2-40B4-BE49-F238E27FC236}">
                <a16:creationId xmlns:a16="http://schemas.microsoft.com/office/drawing/2014/main" id="{1E7787BF-620B-4631-B826-FA99C8549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/>
              <a:t> </a:t>
            </a:r>
            <a:r>
              <a:rPr lang="en-US" altLang="ru-RU" i="1"/>
              <a:t>Diagram -&gt; Add FEO Diagram</a:t>
            </a:r>
            <a:endParaRPr lang="ru-RU" altLang="ru-RU"/>
          </a:p>
        </p:txBody>
      </p:sp>
      <p:pic>
        <p:nvPicPr>
          <p:cNvPr id="35844" name="Picture 2">
            <a:extLst>
              <a:ext uri="{FF2B5EF4-FFF2-40B4-BE49-F238E27FC236}">
                <a16:creationId xmlns:a16="http://schemas.microsoft.com/office/drawing/2014/main" id="{09ED814F-5C69-4110-83DB-5B38CCF483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2781300"/>
            <a:ext cx="408622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ъект 1">
            <a:extLst>
              <a:ext uri="{FF2B5EF4-FFF2-40B4-BE49-F238E27FC236}">
                <a16:creationId xmlns:a16="http://schemas.microsoft.com/office/drawing/2014/main" id="{59147177-D43C-49BC-B775-525954495A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42B7980F-080F-446E-8DB4-2462A6E95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Просмотр списка имеющихся FEO диаграмм</a:t>
            </a:r>
          </a:p>
        </p:txBody>
      </p:sp>
      <p:pic>
        <p:nvPicPr>
          <p:cNvPr id="36868" name="Picture 2">
            <a:extLst>
              <a:ext uri="{FF2B5EF4-FFF2-40B4-BE49-F238E27FC236}">
                <a16:creationId xmlns:a16="http://schemas.microsoft.com/office/drawing/2014/main" id="{EDC5E06B-58E9-4B7F-843B-1FD2F38021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708275"/>
            <a:ext cx="2771775" cy="319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>
            <a:extLst>
              <a:ext uri="{FF2B5EF4-FFF2-40B4-BE49-F238E27FC236}">
                <a16:creationId xmlns:a16="http://schemas.microsoft.com/office/drawing/2014/main" id="{B9F2CF09-DE4F-487C-8CB7-FD640383E6F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1628775"/>
            <a:ext cx="8229600" cy="44640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ru-RU" b="1" i="1">
                <a:solidFill>
                  <a:schemeClr val="accent2"/>
                </a:solidFill>
              </a:rPr>
              <a:t>DFD</a:t>
            </a:r>
            <a:r>
              <a:rPr lang="ru-RU" altLang="ru-RU" i="1"/>
              <a:t> – </a:t>
            </a:r>
            <a:r>
              <a:rPr lang="en-US" altLang="ru-RU" b="1" i="1">
                <a:solidFill>
                  <a:schemeClr val="accent2"/>
                </a:solidFill>
              </a:rPr>
              <a:t>Data Flow Diagrams</a:t>
            </a:r>
            <a:r>
              <a:rPr lang="ru-RU" altLang="ru-RU" i="1"/>
              <a:t> – диаграммы потоков данных</a:t>
            </a:r>
          </a:p>
          <a:p>
            <a:pPr eaLnBrk="1" hangingPunct="1">
              <a:lnSpc>
                <a:spcPct val="90000"/>
              </a:lnSpc>
            </a:pPr>
            <a:endParaRPr lang="en-US" altLang="ru-RU" i="1" u="sng">
              <a:solidFill>
                <a:schemeClr val="bg2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ru-RU" altLang="ru-RU" b="1" i="1" u="sng">
                <a:solidFill>
                  <a:srgbClr val="FF0000"/>
                </a:solidFill>
              </a:rPr>
              <a:t>Модель системы</a:t>
            </a:r>
            <a:r>
              <a:rPr lang="ru-RU" altLang="ru-RU" i="1"/>
              <a:t> определяется как иерархия диаграмм потоков данных, описывающих асинхронный процесс преобразования информации от ее входа в систему до выдачи пользователю.</a:t>
            </a:r>
            <a:r>
              <a:rPr lang="ru-RU" altLang="ru-RU"/>
              <a:t> </a:t>
            </a:r>
          </a:p>
        </p:txBody>
      </p:sp>
      <p:sp>
        <p:nvSpPr>
          <p:cNvPr id="4098" name="Rectangle 2">
            <a:extLst>
              <a:ext uri="{FF2B5EF4-FFF2-40B4-BE49-F238E27FC236}">
                <a16:creationId xmlns:a16="http://schemas.microsoft.com/office/drawing/2014/main" id="{11EFC4DD-C2E5-487D-8ADC-C49DCDEE86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7397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>
                <a:solidFill>
                  <a:srgbClr val="4C004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Что такое </a:t>
            </a:r>
            <a:r>
              <a:rPr lang="en-US" b="1">
                <a:solidFill>
                  <a:srgbClr val="4C004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DFD</a:t>
            </a:r>
            <a:r>
              <a:rPr lang="ru-RU" b="1">
                <a:solidFill>
                  <a:srgbClr val="4C004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-модель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ъект 1">
            <a:extLst>
              <a:ext uri="{FF2B5EF4-FFF2-40B4-BE49-F238E27FC236}">
                <a16:creationId xmlns:a16="http://schemas.microsoft.com/office/drawing/2014/main" id="{CEB8512B-D3C6-4FD3-A692-90C1D301CA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37891" name="Заголовок 2">
            <a:extLst>
              <a:ext uri="{FF2B5EF4-FFF2-40B4-BE49-F238E27FC236}">
                <a16:creationId xmlns:a16="http://schemas.microsoft.com/office/drawing/2014/main" id="{2802CDC9-C64B-443B-8340-B7D7ADDB5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37892" name="Picture 2">
            <a:extLst>
              <a:ext uri="{FF2B5EF4-FFF2-40B4-BE49-F238E27FC236}">
                <a16:creationId xmlns:a16="http://schemas.microsoft.com/office/drawing/2014/main" id="{6AE0B1B4-F31C-4404-83E5-614A5C9E6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484188"/>
            <a:ext cx="8915400" cy="618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ъект 1">
            <a:extLst>
              <a:ext uri="{FF2B5EF4-FFF2-40B4-BE49-F238E27FC236}">
                <a16:creationId xmlns:a16="http://schemas.microsoft.com/office/drawing/2014/main" id="{176EBB84-F56B-447F-85E5-65E7F90EC3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b="1"/>
              <a:t>Диаграмма дерева узлов</a:t>
            </a:r>
            <a:r>
              <a:rPr lang="ru-RU" altLang="ru-RU"/>
              <a:t> показывает иерархическую зависимость работ, но не взаимосвязи между работами.</a:t>
            </a:r>
          </a:p>
        </p:txBody>
      </p:sp>
      <p:sp>
        <p:nvSpPr>
          <p:cNvPr id="38915" name="Заголовок 2">
            <a:extLst>
              <a:ext uri="{FF2B5EF4-FFF2-40B4-BE49-F238E27FC236}">
                <a16:creationId xmlns:a16="http://schemas.microsoft.com/office/drawing/2014/main" id="{06EB3156-C31F-4F93-95A2-3C530EDFD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b="1"/>
              <a:t>Диаграммы дерева узлов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ъект 1">
            <a:extLst>
              <a:ext uri="{FF2B5EF4-FFF2-40B4-BE49-F238E27FC236}">
                <a16:creationId xmlns:a16="http://schemas.microsoft.com/office/drawing/2014/main" id="{AA938DA9-AA1D-41C6-B88B-3DE620D7D6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39939" name="Заголовок 2">
            <a:extLst>
              <a:ext uri="{FF2B5EF4-FFF2-40B4-BE49-F238E27FC236}">
                <a16:creationId xmlns:a16="http://schemas.microsoft.com/office/drawing/2014/main" id="{F03C36CC-B35D-4144-98A5-A58B5260B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ru-RU"/>
              <a:t> </a:t>
            </a:r>
            <a:r>
              <a:rPr lang="en-US" altLang="ru-RU" i="1"/>
              <a:t>Diagram -&gt; Add Node Tree</a:t>
            </a:r>
            <a:endParaRPr lang="ru-RU" altLang="ru-RU"/>
          </a:p>
        </p:txBody>
      </p:sp>
      <p:pic>
        <p:nvPicPr>
          <p:cNvPr id="39940" name="Picture 2">
            <a:extLst>
              <a:ext uri="{FF2B5EF4-FFF2-40B4-BE49-F238E27FC236}">
                <a16:creationId xmlns:a16="http://schemas.microsoft.com/office/drawing/2014/main" id="{06810162-DCF4-4E31-81EA-6394E1D0A2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413" y="1916113"/>
            <a:ext cx="4257675" cy="437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ъект 1">
            <a:extLst>
              <a:ext uri="{FF2B5EF4-FFF2-40B4-BE49-F238E27FC236}">
                <a16:creationId xmlns:a16="http://schemas.microsoft.com/office/drawing/2014/main" id="{2E69F7D9-B1F6-474F-B46A-8651387143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51C36FE8-E1AB-4AE9-9075-C42DE1F6D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Задание свойств диаграммы дерева узлов</a:t>
            </a:r>
          </a:p>
        </p:txBody>
      </p:sp>
      <p:pic>
        <p:nvPicPr>
          <p:cNvPr id="40964" name="Picture 2">
            <a:extLst>
              <a:ext uri="{FF2B5EF4-FFF2-40B4-BE49-F238E27FC236}">
                <a16:creationId xmlns:a16="http://schemas.microsoft.com/office/drawing/2014/main" id="{8C1431CC-5A82-4B68-AC4D-E0FCFF7187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1916113"/>
            <a:ext cx="4257675" cy="437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ъект 1">
            <a:extLst>
              <a:ext uri="{FF2B5EF4-FFF2-40B4-BE49-F238E27FC236}">
                <a16:creationId xmlns:a16="http://schemas.microsoft.com/office/drawing/2014/main" id="{9CE9E772-7EDE-4849-86E9-B4D26F45FD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sp>
        <p:nvSpPr>
          <p:cNvPr id="41987" name="Заголовок 2">
            <a:extLst>
              <a:ext uri="{FF2B5EF4-FFF2-40B4-BE49-F238E27FC236}">
                <a16:creationId xmlns:a16="http://schemas.microsoft.com/office/drawing/2014/main" id="{E0DB137E-9F82-4305-A873-A4BC6713A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/>
          </a:p>
        </p:txBody>
      </p:sp>
      <p:pic>
        <p:nvPicPr>
          <p:cNvPr id="41988" name="Picture 2">
            <a:extLst>
              <a:ext uri="{FF2B5EF4-FFF2-40B4-BE49-F238E27FC236}">
                <a16:creationId xmlns:a16="http://schemas.microsoft.com/office/drawing/2014/main" id="{97115E38-ECFD-4032-A230-1AF160E0BF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" y="188913"/>
            <a:ext cx="8934450" cy="621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>
            <a:extLst>
              <a:ext uri="{FF2B5EF4-FFF2-40B4-BE49-F238E27FC236}">
                <a16:creationId xmlns:a16="http://schemas.microsoft.com/office/drawing/2014/main" id="{2919A4EF-2BC9-41D3-A22B-80FA9217089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412875"/>
            <a:ext cx="8229600" cy="47529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/>
              <a:t>Главная </a:t>
            </a:r>
            <a:r>
              <a:rPr lang="ru-RU" altLang="ru-RU" b="1" i="1">
                <a:solidFill>
                  <a:srgbClr val="FF0000"/>
                </a:solidFill>
              </a:rPr>
              <a:t>цель</a:t>
            </a:r>
            <a:r>
              <a:rPr lang="ru-RU" altLang="ru-RU"/>
              <a:t> такого представления – продемонстрировать, как каждый процесс преобразует свои входные данные в выходные, а также выявить отношения между этими процессами.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b="1" i="1" u="sng">
                <a:solidFill>
                  <a:srgbClr val="FF0000"/>
                </a:solidFill>
              </a:rPr>
              <a:t>Примечание</a:t>
            </a:r>
            <a:r>
              <a:rPr lang="ru-RU" altLang="ru-RU" i="1">
                <a:solidFill>
                  <a:schemeClr val="hlink"/>
                </a:solidFill>
              </a:rPr>
              <a:t>.</a:t>
            </a:r>
            <a:r>
              <a:rPr lang="ru-RU" altLang="ru-RU" i="1"/>
              <a:t> </a:t>
            </a:r>
            <a:r>
              <a:rPr lang="en-US" altLang="ru-RU" i="1"/>
              <a:t>DFD</a:t>
            </a:r>
            <a:r>
              <a:rPr lang="ru-RU" altLang="ru-RU" i="1"/>
              <a:t>-модели могут быть использованы в дополнение к модели </a:t>
            </a:r>
            <a:r>
              <a:rPr lang="en-US" altLang="ru-RU" i="1"/>
              <a:t>IDEF</a:t>
            </a:r>
            <a:r>
              <a:rPr lang="ru-RU" altLang="ru-RU" i="1"/>
              <a:t>0 для более наглядного отображения текущих операций документооборота в корпоративных системах обработки информации.</a:t>
            </a:r>
            <a:r>
              <a:rPr lang="ru-RU" altLang="ru-RU"/>
              <a:t> </a:t>
            </a:r>
          </a:p>
        </p:txBody>
      </p:sp>
      <p:sp>
        <p:nvSpPr>
          <p:cNvPr id="5122" name="Rectangle 2">
            <a:extLst>
              <a:ext uri="{FF2B5EF4-FFF2-40B4-BE49-F238E27FC236}">
                <a16:creationId xmlns:a16="http://schemas.microsoft.com/office/drawing/2014/main" id="{DB488923-F530-4F75-9F27-277AE8967D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7397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Что такое 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DFD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-модель?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>
            <a:extLst>
              <a:ext uri="{FF2B5EF4-FFF2-40B4-BE49-F238E27FC236}">
                <a16:creationId xmlns:a16="http://schemas.microsoft.com/office/drawing/2014/main" id="{071D7C21-7A95-44A1-986C-40BBD97AAA7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i="1"/>
              <a:t>Основными компонентами</a:t>
            </a:r>
            <a:r>
              <a:rPr lang="ru-RU" altLang="ru-RU"/>
              <a:t> диаграмм потоков данных являются: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внешние сущности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системы и подсистемы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процессы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накопители данных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потоки данных.</a:t>
            </a:r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B82D4B56-644C-46E5-921D-F6F8E3E417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9556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>
                <a:solidFill>
                  <a:srgbClr val="4C004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Основные компоненты диаграмм потоков данных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145AC313-85A4-4D18-8019-55A0FB4635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715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>
                <a:solidFill>
                  <a:srgbClr val="4C004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Нотации, используемые в </a:t>
            </a:r>
            <a:r>
              <a:rPr lang="en-US" b="1">
                <a:solidFill>
                  <a:srgbClr val="4C004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DFD</a:t>
            </a:r>
            <a:r>
              <a:rPr lang="ru-RU" b="1">
                <a:solidFill>
                  <a:srgbClr val="4C004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-моделировании</a:t>
            </a:r>
          </a:p>
        </p:txBody>
      </p:sp>
      <p:grpSp>
        <p:nvGrpSpPr>
          <p:cNvPr id="13315" name="Group 9">
            <a:extLst>
              <a:ext uri="{FF2B5EF4-FFF2-40B4-BE49-F238E27FC236}">
                <a16:creationId xmlns:a16="http://schemas.microsoft.com/office/drawing/2014/main" id="{BA174FF9-0E3A-41CA-A10D-8B6F44BC22AE}"/>
              </a:ext>
            </a:extLst>
          </p:cNvPr>
          <p:cNvGrpSpPr>
            <a:grpSpLocks/>
          </p:cNvGrpSpPr>
          <p:nvPr/>
        </p:nvGrpSpPr>
        <p:grpSpPr bwMode="auto">
          <a:xfrm>
            <a:off x="1403350" y="1989138"/>
            <a:ext cx="6626225" cy="2879725"/>
            <a:chOff x="884" y="1207"/>
            <a:chExt cx="4174" cy="1814"/>
          </a:xfrm>
        </p:grpSpPr>
        <p:sp>
          <p:nvSpPr>
            <p:cNvPr id="13317" name="Rectangle 4">
              <a:extLst>
                <a:ext uri="{FF2B5EF4-FFF2-40B4-BE49-F238E27FC236}">
                  <a16:creationId xmlns:a16="http://schemas.microsoft.com/office/drawing/2014/main" id="{D316FDE6-A80F-4DA8-9037-ED82488A9F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8" y="1207"/>
              <a:ext cx="1951" cy="635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>
                  <a:solidFill>
                    <a:schemeClr val="tx1"/>
                  </a:solidFill>
                  <a:latin typeface="Arial" panose="020B0604020202020204" pitchFamily="34" charset="0"/>
                </a:rPr>
                <a:t>Нотации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ru-RU">
                  <a:solidFill>
                    <a:schemeClr val="tx1"/>
                  </a:solidFill>
                  <a:latin typeface="Arial" panose="020B0604020202020204" pitchFamily="34" charset="0"/>
                </a:rPr>
                <a:t>DFD</a:t>
              </a:r>
              <a:r>
                <a:rPr lang="ru-RU" altLang="ru-RU">
                  <a:solidFill>
                    <a:schemeClr val="tx1"/>
                  </a:solidFill>
                  <a:latin typeface="Arial" panose="020B0604020202020204" pitchFamily="34" charset="0"/>
                </a:rPr>
                <a:t>-моделирования</a:t>
              </a:r>
            </a:p>
          </p:txBody>
        </p:sp>
        <p:sp>
          <p:nvSpPr>
            <p:cNvPr id="13318" name="Rectangle 5">
              <a:extLst>
                <a:ext uri="{FF2B5EF4-FFF2-40B4-BE49-F238E27FC236}">
                  <a16:creationId xmlns:a16="http://schemas.microsoft.com/office/drawing/2014/main" id="{C8807502-4450-45CB-8E5E-636EE24AE7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4" y="2432"/>
              <a:ext cx="1860" cy="589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>
                  <a:solidFill>
                    <a:schemeClr val="tx1"/>
                  </a:solidFill>
                  <a:latin typeface="Arial" panose="020B0604020202020204" pitchFamily="34" charset="0"/>
                </a:rPr>
                <a:t>Гейна-Сарсона </a:t>
              </a:r>
              <a:endParaRPr lang="en-US" altLang="ru-RU">
                <a:solidFill>
                  <a:schemeClr val="tx1"/>
                </a:solidFill>
                <a:latin typeface="Arial" panose="020B0604020202020204" pitchFamily="34" charset="0"/>
              </a:endParaRP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ru-RU">
                  <a:solidFill>
                    <a:schemeClr val="tx1"/>
                  </a:solidFill>
                  <a:latin typeface="Arial" panose="020B0604020202020204" pitchFamily="34" charset="0"/>
                </a:rPr>
                <a:t>(Gene-Sarson)</a:t>
              </a:r>
              <a:endParaRPr lang="ru-RU" altLang="ru-RU" sz="180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3319" name="Rectangle 6">
              <a:extLst>
                <a:ext uri="{FF2B5EF4-FFF2-40B4-BE49-F238E27FC236}">
                  <a16:creationId xmlns:a16="http://schemas.microsoft.com/office/drawing/2014/main" id="{9C9B7124-6ABF-4038-8DD4-AC0934FCF5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2" y="2432"/>
              <a:ext cx="1906" cy="589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>
                  <a:solidFill>
                    <a:schemeClr val="tx1"/>
                  </a:solidFill>
                  <a:latin typeface="Arial" panose="020B0604020202020204" pitchFamily="34" charset="0"/>
                </a:rPr>
                <a:t>Йордона-ДеМарко 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>
                  <a:solidFill>
                    <a:schemeClr val="tx1"/>
                  </a:solidFill>
                  <a:latin typeface="Arial" panose="020B0604020202020204" pitchFamily="34" charset="0"/>
                </a:rPr>
                <a:t>(</a:t>
              </a:r>
              <a:r>
                <a:rPr lang="en-US" altLang="ru-RU">
                  <a:solidFill>
                    <a:schemeClr val="tx1"/>
                  </a:solidFill>
                  <a:latin typeface="Arial" panose="020B0604020202020204" pitchFamily="34" charset="0"/>
                </a:rPr>
                <a:t>Yordon-DeMarco</a:t>
              </a:r>
              <a:r>
                <a:rPr lang="ru-RU" altLang="ru-RU">
                  <a:solidFill>
                    <a:schemeClr val="tx1"/>
                  </a:solidFill>
                  <a:latin typeface="Arial" panose="020B0604020202020204" pitchFamily="34" charset="0"/>
                </a:rPr>
                <a:t>) </a:t>
              </a:r>
            </a:p>
          </p:txBody>
        </p:sp>
        <p:sp>
          <p:nvSpPr>
            <p:cNvPr id="13320" name="AutoShape 7">
              <a:extLst>
                <a:ext uri="{FF2B5EF4-FFF2-40B4-BE49-F238E27FC236}">
                  <a16:creationId xmlns:a16="http://schemas.microsoft.com/office/drawing/2014/main" id="{1E51265C-B94D-40EF-ABF6-671F5BABF2B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1463985">
              <a:off x="3515" y="1933"/>
              <a:ext cx="317" cy="454"/>
            </a:xfrm>
            <a:prstGeom prst="downArrow">
              <a:avLst>
                <a:gd name="adj1" fmla="val 50000"/>
                <a:gd name="adj2" fmla="val 35804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3321" name="AutoShape 8">
              <a:extLst>
                <a:ext uri="{FF2B5EF4-FFF2-40B4-BE49-F238E27FC236}">
                  <a16:creationId xmlns:a16="http://schemas.microsoft.com/office/drawing/2014/main" id="{1B65054A-6326-42A8-978F-BA04A60E76D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219031">
              <a:off x="2200" y="1933"/>
              <a:ext cx="317" cy="454"/>
            </a:xfrm>
            <a:prstGeom prst="downArrow">
              <a:avLst>
                <a:gd name="adj1" fmla="val 50000"/>
                <a:gd name="adj2" fmla="val 35804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7178" name="Text Box 10">
            <a:extLst>
              <a:ext uri="{FF2B5EF4-FFF2-40B4-BE49-F238E27FC236}">
                <a16:creationId xmlns:a16="http://schemas.microsoft.com/office/drawing/2014/main" id="{974FFE22-8062-4429-B036-ACAD30BDBB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734050"/>
            <a:ext cx="9144000" cy="74295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100" u="sng">
                <a:solidFill>
                  <a:srgbClr val="4C004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Примечание</a:t>
            </a:r>
            <a:r>
              <a:rPr lang="ru-RU" sz="2100">
                <a:solidFill>
                  <a:srgbClr val="4C004C"/>
                </a:solidFill>
                <a:latin typeface="Arial" charset="0"/>
              </a:rPr>
              <a:t>. В зависимости от используемой нотации графическое представление элементов диаграмм будет различным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3034C0C1-8B07-4FAC-8A63-BD0FBE37A1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7397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>
                <a:solidFill>
                  <a:srgbClr val="4C004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Внешняя сущность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A24834EA-0F42-4CFC-873E-0AD08B2B09B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196975"/>
            <a:ext cx="8229600" cy="26606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200"/>
              <a:t>Представляет собой </a:t>
            </a:r>
            <a:r>
              <a:rPr lang="ru-RU" altLang="ru-RU" sz="2200" i="1">
                <a:solidFill>
                  <a:srgbClr val="4C004C"/>
                </a:solidFill>
              </a:rPr>
              <a:t>материальный объект</a:t>
            </a:r>
            <a:r>
              <a:rPr lang="ru-RU" altLang="ru-RU" sz="2200"/>
              <a:t> или </a:t>
            </a:r>
            <a:r>
              <a:rPr lang="ru-RU" altLang="ru-RU" sz="2200" i="1">
                <a:solidFill>
                  <a:srgbClr val="4C004C"/>
                </a:solidFill>
              </a:rPr>
              <a:t>физическое лицо</a:t>
            </a:r>
            <a:r>
              <a:rPr lang="ru-RU" altLang="ru-RU" sz="2200"/>
              <a:t>, являющееся </a:t>
            </a:r>
            <a:r>
              <a:rPr lang="ru-RU" altLang="ru-RU" sz="2200">
                <a:solidFill>
                  <a:schemeClr val="accent2"/>
                </a:solidFill>
              </a:rPr>
              <a:t>источником</a:t>
            </a:r>
            <a:r>
              <a:rPr lang="ru-RU" altLang="ru-RU" sz="2200"/>
              <a:t> или </a:t>
            </a:r>
            <a:r>
              <a:rPr lang="ru-RU" altLang="ru-RU" sz="2200">
                <a:solidFill>
                  <a:schemeClr val="accent2"/>
                </a:solidFill>
              </a:rPr>
              <a:t>приемником информации</a:t>
            </a:r>
            <a:r>
              <a:rPr lang="ru-RU" altLang="ru-RU" sz="2200"/>
              <a:t> (например, заказчики, клиенты, поставщики, склад, персонал, банк).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200"/>
              <a:t>Внешняя сущность находится за пределами границ анализируемой системы.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200"/>
              <a:t>Одна и та же внешняя сущность может быть использована многократно на одной или нескольких диаграммах.</a:t>
            </a:r>
            <a:r>
              <a:rPr lang="ru-RU" altLang="ru-RU"/>
              <a:t> </a:t>
            </a:r>
          </a:p>
        </p:txBody>
      </p:sp>
      <p:grpSp>
        <p:nvGrpSpPr>
          <p:cNvPr id="3" name="Group 38">
            <a:extLst>
              <a:ext uri="{FF2B5EF4-FFF2-40B4-BE49-F238E27FC236}">
                <a16:creationId xmlns:a16="http://schemas.microsoft.com/office/drawing/2014/main" id="{3892CDE0-8E18-4373-9F89-4A6C2F855202}"/>
              </a:ext>
            </a:extLst>
          </p:cNvPr>
          <p:cNvGrpSpPr>
            <a:grpSpLocks/>
          </p:cNvGrpSpPr>
          <p:nvPr/>
        </p:nvGrpSpPr>
        <p:grpSpPr bwMode="auto">
          <a:xfrm>
            <a:off x="4859338" y="3933825"/>
            <a:ext cx="3384550" cy="2582863"/>
            <a:chOff x="3061" y="2478"/>
            <a:chExt cx="2132" cy="1627"/>
          </a:xfrm>
        </p:grpSpPr>
        <p:pic>
          <p:nvPicPr>
            <p:cNvPr id="14344" name="Picture 34">
              <a:extLst>
                <a:ext uri="{FF2B5EF4-FFF2-40B4-BE49-F238E27FC236}">
                  <a16:creationId xmlns:a16="http://schemas.microsoft.com/office/drawing/2014/main" id="{E99E8967-D097-45DE-919F-C5BEDB9359A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64" t="24525" r="82663" b="59291"/>
            <a:stretch>
              <a:fillRect/>
            </a:stretch>
          </p:blipFill>
          <p:spPr bwMode="auto">
            <a:xfrm>
              <a:off x="3288" y="2478"/>
              <a:ext cx="1633" cy="9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45" name="Text Box 36">
              <a:extLst>
                <a:ext uri="{FF2B5EF4-FFF2-40B4-BE49-F238E27FC236}">
                  <a16:creationId xmlns:a16="http://schemas.microsoft.com/office/drawing/2014/main" id="{647F5749-B026-49D9-9624-5B1253823C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61" y="3657"/>
              <a:ext cx="2132" cy="448"/>
            </a:xfrm>
            <a:prstGeom prst="rect">
              <a:avLst/>
            </a:prstGeom>
            <a:noFill/>
            <a:ln w="9525">
              <a:solidFill>
                <a:schemeClr val="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2000">
                  <a:solidFill>
                    <a:schemeClr val="tx1"/>
                  </a:solidFill>
                  <a:latin typeface="Arial" panose="020B0604020202020204" pitchFamily="34" charset="0"/>
                </a:rPr>
                <a:t>Внешняя сущность в нотации Гейна-Сарсона</a:t>
              </a:r>
              <a:r>
                <a:rPr lang="ru-RU" altLang="ru-RU" sz="1800">
                  <a:solidFill>
                    <a:schemeClr val="tx1"/>
                  </a:solidFill>
                  <a:latin typeface="Arial" panose="020B0604020202020204" pitchFamily="34" charset="0"/>
                </a:rPr>
                <a:t> </a:t>
              </a:r>
            </a:p>
          </p:txBody>
        </p:sp>
      </p:grpSp>
      <p:grpSp>
        <p:nvGrpSpPr>
          <p:cNvPr id="9228" name="Group 12">
            <a:extLst>
              <a:ext uri="{FF2B5EF4-FFF2-40B4-BE49-F238E27FC236}">
                <a16:creationId xmlns:a16="http://schemas.microsoft.com/office/drawing/2014/main" id="{00904DB7-DFDE-43DA-ADC8-6E7788EA173D}"/>
              </a:ext>
            </a:extLst>
          </p:cNvPr>
          <p:cNvGrpSpPr>
            <a:grpSpLocks/>
          </p:cNvGrpSpPr>
          <p:nvPr/>
        </p:nvGrpSpPr>
        <p:grpSpPr bwMode="auto">
          <a:xfrm>
            <a:off x="755650" y="4148138"/>
            <a:ext cx="3455988" cy="2354262"/>
            <a:chOff x="476" y="2613"/>
            <a:chExt cx="2177" cy="1483"/>
          </a:xfrm>
        </p:grpSpPr>
        <p:sp>
          <p:nvSpPr>
            <p:cNvPr id="14342" name="Text Box 35">
              <a:extLst>
                <a:ext uri="{FF2B5EF4-FFF2-40B4-BE49-F238E27FC236}">
                  <a16:creationId xmlns:a16="http://schemas.microsoft.com/office/drawing/2014/main" id="{6DA70F3F-9DE8-4C0C-95CA-29E7A5B8ED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6" y="3648"/>
              <a:ext cx="2177" cy="448"/>
            </a:xfrm>
            <a:prstGeom prst="rect">
              <a:avLst/>
            </a:prstGeom>
            <a:noFill/>
            <a:ln w="9525">
              <a:solidFill>
                <a:schemeClr val="hlink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2000">
                  <a:solidFill>
                    <a:schemeClr val="tx1"/>
                  </a:solidFill>
                  <a:latin typeface="Arial" panose="020B0604020202020204" pitchFamily="34" charset="0"/>
                </a:rPr>
                <a:t>Внешняя сущность в нотации Йордона-ДеМарко</a:t>
              </a:r>
              <a:r>
                <a:rPr lang="ru-RU" altLang="ru-RU" sz="1800">
                  <a:solidFill>
                    <a:schemeClr val="tx1"/>
                  </a:solidFill>
                  <a:latin typeface="Arial" panose="020B0604020202020204" pitchFamily="34" charset="0"/>
                </a:rPr>
                <a:t> </a:t>
              </a:r>
            </a:p>
          </p:txBody>
        </p:sp>
        <p:sp>
          <p:nvSpPr>
            <p:cNvPr id="14343" name="Rectangle 11">
              <a:extLst>
                <a:ext uri="{FF2B5EF4-FFF2-40B4-BE49-F238E27FC236}">
                  <a16:creationId xmlns:a16="http://schemas.microsoft.com/office/drawing/2014/main" id="{B3D2065E-5D52-40F1-A32C-F5C9540362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3" y="2613"/>
              <a:ext cx="1407" cy="68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chemeClr val="tx1"/>
                  </a:solidFill>
                  <a:latin typeface="Arial" panose="020B0604020202020204" pitchFamily="34" charset="0"/>
                </a:rPr>
                <a:t>Имя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>
            <a:extLst>
              <a:ext uri="{FF2B5EF4-FFF2-40B4-BE49-F238E27FC236}">
                <a16:creationId xmlns:a16="http://schemas.microsoft.com/office/drawing/2014/main" id="{980FE2DF-297C-4867-B19F-6C6BBECDCFB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1125538"/>
            <a:ext cx="8229600" cy="1655762"/>
          </a:xfrm>
        </p:spPr>
        <p:txBody>
          <a:bodyPr rtlCol="0">
            <a:normAutofit/>
          </a:bodyPr>
          <a:lstStyle/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2000"/>
              <a:t>При построении модели сложной системы она может быть представлена в самом общем виде на так называемой </a:t>
            </a:r>
            <a:r>
              <a:rPr lang="ru-RU" sz="2000">
                <a:solidFill>
                  <a:schemeClr val="accent2"/>
                </a:solidFill>
              </a:rPr>
              <a:t>контекстной диаграмме</a:t>
            </a:r>
            <a:r>
              <a:rPr lang="ru-RU" sz="2000"/>
              <a:t> в виде одной </a:t>
            </a:r>
            <a:r>
              <a:rPr lang="ru-RU" sz="20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системы</a:t>
            </a:r>
            <a:r>
              <a:rPr lang="ru-RU" sz="2000"/>
              <a:t>, либо в виде ряда </a:t>
            </a:r>
            <a:r>
              <a:rPr lang="ru-RU" sz="200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подсистем</a:t>
            </a:r>
            <a:r>
              <a:rPr lang="ru-RU" sz="2000"/>
              <a:t>.</a:t>
            </a: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2000" i="1">
                <a:solidFill>
                  <a:schemeClr val="hlink"/>
                </a:solidFill>
              </a:rPr>
              <a:t>Наименование</a:t>
            </a:r>
            <a:r>
              <a:rPr lang="ru-RU" sz="2000"/>
              <a:t> системы/подсистемы представляется в виде словосочетания с отглагольным существительным (рассмотрение повестки дня, решение задачи, получение денег и т.п.).</a:t>
            </a:r>
          </a:p>
        </p:txBody>
      </p:sp>
      <p:sp>
        <p:nvSpPr>
          <p:cNvPr id="11266" name="Rectangle 2">
            <a:extLst>
              <a:ext uri="{FF2B5EF4-FFF2-40B4-BE49-F238E27FC236}">
                <a16:creationId xmlns:a16="http://schemas.microsoft.com/office/drawing/2014/main" id="{7F28918C-4A1E-4DDF-AA29-BF40CFFADF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59531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>
                <a:solidFill>
                  <a:srgbClr val="4C004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Система и подсистема</a:t>
            </a:r>
          </a:p>
        </p:txBody>
      </p:sp>
      <p:grpSp>
        <p:nvGrpSpPr>
          <p:cNvPr id="2" name="Group 25">
            <a:extLst>
              <a:ext uri="{FF2B5EF4-FFF2-40B4-BE49-F238E27FC236}">
                <a16:creationId xmlns:a16="http://schemas.microsoft.com/office/drawing/2014/main" id="{A5B53010-0D8D-467A-A3D0-04C31C75774D}"/>
              </a:ext>
            </a:extLst>
          </p:cNvPr>
          <p:cNvGrpSpPr>
            <a:grpSpLocks/>
          </p:cNvGrpSpPr>
          <p:nvPr/>
        </p:nvGrpSpPr>
        <p:grpSpPr bwMode="auto">
          <a:xfrm>
            <a:off x="-107950" y="2998788"/>
            <a:ext cx="9144000" cy="2008187"/>
            <a:chOff x="0" y="1888"/>
            <a:chExt cx="5760" cy="1265"/>
          </a:xfrm>
        </p:grpSpPr>
        <p:grpSp>
          <p:nvGrpSpPr>
            <p:cNvPr id="15373" name="Group 4">
              <a:extLst>
                <a:ext uri="{FF2B5EF4-FFF2-40B4-BE49-F238E27FC236}">
                  <a16:creationId xmlns:a16="http://schemas.microsoft.com/office/drawing/2014/main" id="{D32F5F10-8844-4FEE-8325-7DD26A7B025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710" y="1888"/>
              <a:ext cx="4050" cy="1265"/>
              <a:chOff x="1722" y="2754"/>
              <a:chExt cx="5760" cy="1800"/>
            </a:xfrm>
          </p:grpSpPr>
          <p:sp>
            <p:nvSpPr>
              <p:cNvPr id="15375" name="AutoShape 5">
                <a:extLst>
                  <a:ext uri="{FF2B5EF4-FFF2-40B4-BE49-F238E27FC236}">
                    <a16:creationId xmlns:a16="http://schemas.microsoft.com/office/drawing/2014/main" id="{0119812B-7077-4D73-BABA-A0B9AAF0308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722" y="2754"/>
                <a:ext cx="5760" cy="1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24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22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20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16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16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16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16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100000"/>
                  <a:buFont typeface="Symbol" panose="05050102010706020507" pitchFamily="18" charset="2"/>
                  <a:buChar char=""/>
                  <a:defRPr sz="1600">
                    <a:solidFill>
                      <a:schemeClr val="tx2"/>
                    </a:solidFill>
                    <a:latin typeface="Candara" panose="020E0502030303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ru-RU" altLang="ru-RU" sz="1800">
                  <a:solidFill>
                    <a:schemeClr val="tx1"/>
                  </a:solidFill>
                  <a:latin typeface="Arial" panose="020B0604020202020204" pitchFamily="34" charset="0"/>
                </a:endParaRPr>
              </a:p>
            </p:txBody>
          </p:sp>
          <p:grpSp>
            <p:nvGrpSpPr>
              <p:cNvPr id="15376" name="Group 6">
                <a:extLst>
                  <a:ext uri="{FF2B5EF4-FFF2-40B4-BE49-F238E27FC236}">
                    <a16:creationId xmlns:a16="http://schemas.microsoft.com/office/drawing/2014/main" id="{1016F505-AF70-43A9-A9DA-6DC441FF493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22" y="2935"/>
                <a:ext cx="5760" cy="1440"/>
                <a:chOff x="1722" y="2935"/>
                <a:chExt cx="5760" cy="1440"/>
              </a:xfrm>
            </p:grpSpPr>
            <p:grpSp>
              <p:nvGrpSpPr>
                <p:cNvPr id="15377" name="Group 7">
                  <a:extLst>
                    <a:ext uri="{FF2B5EF4-FFF2-40B4-BE49-F238E27FC236}">
                      <a16:creationId xmlns:a16="http://schemas.microsoft.com/office/drawing/2014/main" id="{CAE7BF9F-E65E-49D8-A00B-FEB4F1A191D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722" y="2935"/>
                  <a:ext cx="5220" cy="1440"/>
                  <a:chOff x="2984" y="-70"/>
                  <a:chExt cx="4094" cy="1115"/>
                </a:xfrm>
              </p:grpSpPr>
              <p:grpSp>
                <p:nvGrpSpPr>
                  <p:cNvPr id="15379" name="Group 8">
                    <a:extLst>
                      <a:ext uri="{FF2B5EF4-FFF2-40B4-BE49-F238E27FC236}">
                        <a16:creationId xmlns:a16="http://schemas.microsoft.com/office/drawing/2014/main" id="{A9482549-F3FA-4B66-882A-AF0CF3A954BA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984" y="-70"/>
                    <a:ext cx="4094" cy="1115"/>
                    <a:chOff x="2984" y="-70"/>
                    <a:chExt cx="4094" cy="1115"/>
                  </a:xfrm>
                </p:grpSpPr>
                <p:sp>
                  <p:nvSpPr>
                    <p:cNvPr id="15381" name="AutoShape 9">
                      <a:extLst>
                        <a:ext uri="{FF2B5EF4-FFF2-40B4-BE49-F238E27FC236}">
                          <a16:creationId xmlns:a16="http://schemas.microsoft.com/office/drawing/2014/main" id="{00A3FF63-3659-4631-A737-6F074453E622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984" y="-70"/>
                      <a:ext cx="1553" cy="1115"/>
                    </a:xfrm>
                    <a:prstGeom prst="flowChartAlternateProcess">
                      <a:avLst/>
                    </a:prstGeom>
                    <a:solidFill>
                      <a:srgbClr val="FFFFFF"/>
                    </a:solidFill>
                    <a:ln w="95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 sz="2400"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 sz="2200"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 sz="2000"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 sz="1600"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 sz="1600"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 sz="1600"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 sz="1600"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 sz="1600"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ClrTx/>
                        <a:buSzTx/>
                        <a:buFontTx/>
                        <a:buNone/>
                      </a:pPr>
                      <a:endParaRPr lang="ru-RU" altLang="ru-RU" sz="1800">
                        <a:solidFill>
                          <a:schemeClr val="tx1"/>
                        </a:solidFill>
                        <a:latin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5382" name="Line 10">
                      <a:extLst>
                        <a:ext uri="{FF2B5EF4-FFF2-40B4-BE49-F238E27FC236}">
                          <a16:creationId xmlns:a16="http://schemas.microsoft.com/office/drawing/2014/main" id="{C6EC62AE-CD96-4224-AD86-5E65B457C5F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984" y="208"/>
                      <a:ext cx="1553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5383" name="Line 11">
                      <a:extLst>
                        <a:ext uri="{FF2B5EF4-FFF2-40B4-BE49-F238E27FC236}">
                          <a16:creationId xmlns:a16="http://schemas.microsoft.com/office/drawing/2014/main" id="{DCF9E7CD-92B5-40EE-9743-5499712B3CA9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984" y="766"/>
                      <a:ext cx="1553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5384" name="Text Box 12">
                      <a:extLst>
                        <a:ext uri="{FF2B5EF4-FFF2-40B4-BE49-F238E27FC236}">
                          <a16:creationId xmlns:a16="http://schemas.microsoft.com/office/drawing/2014/main" id="{26C75477-7E97-44AA-A194-79CD0CE06739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125" y="348"/>
                      <a:ext cx="1270" cy="418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 sz="2400"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 sz="2200"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 sz="2000"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 sz="1600"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 sz="1600"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 sz="1600"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 sz="1600"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 sz="1600"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0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ru-RU" altLang="ru-RU" sz="1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Наименование системы</a:t>
                      </a:r>
                    </a:p>
                  </p:txBody>
                </p:sp>
                <p:sp>
                  <p:nvSpPr>
                    <p:cNvPr id="15385" name="Text Box 13">
                      <a:extLst>
                        <a:ext uri="{FF2B5EF4-FFF2-40B4-BE49-F238E27FC236}">
                          <a16:creationId xmlns:a16="http://schemas.microsoft.com/office/drawing/2014/main" id="{ECEBD37E-0A37-4CAD-955B-E913D972D872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549" y="-70"/>
                      <a:ext cx="423" cy="27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 sz="2400"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 sz="2200"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 sz="2000"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 sz="1600"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 sz="1600"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 sz="1600"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 sz="1600"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 sz="1600"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0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ru-RU" altLang="ru-RU" sz="1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1</a:t>
                      </a:r>
                    </a:p>
                  </p:txBody>
                </p:sp>
                <p:sp>
                  <p:nvSpPr>
                    <p:cNvPr id="15386" name="Text Box 14">
                      <a:extLst>
                        <a:ext uri="{FF2B5EF4-FFF2-40B4-BE49-F238E27FC236}">
                          <a16:creationId xmlns:a16="http://schemas.microsoft.com/office/drawing/2014/main" id="{3F38EB59-FEC1-4F80-976B-CB8CAD586466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984" y="766"/>
                      <a:ext cx="1553" cy="279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 sz="2400"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 sz="2200"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 sz="2000"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 sz="1600"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 sz="1600"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 sz="1600"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 sz="1600"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 sz="1600"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9pPr>
                    </a:lstStyle>
                    <a:p>
                      <a:pPr algn="ctr" eaLnBrk="1" hangingPunct="1">
                        <a:spcBef>
                          <a:spcPct val="0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ru-RU" altLang="ru-RU"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Персонал, оборуд-е</a:t>
                      </a:r>
                    </a:p>
                  </p:txBody>
                </p:sp>
                <p:sp>
                  <p:nvSpPr>
                    <p:cNvPr id="15387" name="Text Box 15">
                      <a:extLst>
                        <a:ext uri="{FF2B5EF4-FFF2-40B4-BE49-F238E27FC236}">
                          <a16:creationId xmlns:a16="http://schemas.microsoft.com/office/drawing/2014/main" id="{F8345408-7C11-4322-9CF6-47ECBD999732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960" y="-70"/>
                      <a:ext cx="2118" cy="27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 sz="2400"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 sz="2200"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 sz="2000"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 sz="1600"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 sz="1600"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 sz="1600"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 sz="1600"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 sz="1600"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ru-RU" altLang="ru-RU" sz="1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Поле идентификации</a:t>
                      </a:r>
                    </a:p>
                  </p:txBody>
                </p:sp>
                <p:sp>
                  <p:nvSpPr>
                    <p:cNvPr id="15388" name="Text Box 16">
                      <a:extLst>
                        <a:ext uri="{FF2B5EF4-FFF2-40B4-BE49-F238E27FC236}">
                          <a16:creationId xmlns:a16="http://schemas.microsoft.com/office/drawing/2014/main" id="{5C366EC4-46D8-4244-9293-17CF79659178}"/>
                        </a:ext>
                      </a:extLst>
                    </p:cNvPr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960" y="348"/>
                      <a:ext cx="2116" cy="276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 sz="2400"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 sz="2200"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 sz="2000"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 sz="1600"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 sz="1600"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 sz="1600"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 sz="1600"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100000"/>
                        <a:buFont typeface="Symbol" panose="05050102010706020507" pitchFamily="18" charset="2"/>
                        <a:buChar char=""/>
                        <a:defRPr sz="1600">
                          <a:solidFill>
                            <a:schemeClr val="tx2"/>
                          </a:solidFill>
                          <a:latin typeface="Candara" panose="020E0502030303020204" pitchFamily="34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0"/>
                        </a:spcBef>
                        <a:buClrTx/>
                        <a:buSzTx/>
                        <a:buFontTx/>
                        <a:buNone/>
                      </a:pPr>
                      <a:r>
                        <a:rPr lang="ru-RU" altLang="ru-RU" sz="1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rPr>
                        <a:t>Поле имени</a:t>
                      </a:r>
                    </a:p>
                  </p:txBody>
                </p:sp>
                <p:sp>
                  <p:nvSpPr>
                    <p:cNvPr id="15389" name="Line 17">
                      <a:extLst>
                        <a:ext uri="{FF2B5EF4-FFF2-40B4-BE49-F238E27FC236}">
                          <a16:creationId xmlns:a16="http://schemas.microsoft.com/office/drawing/2014/main" id="{359D490D-1409-4DC8-987C-A3575EC0E2A1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396" y="69"/>
                      <a:ext cx="564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800000"/>
                      </a:solidFill>
                      <a:round/>
                      <a:headEnd type="triangle" w="med" len="med"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5390" name="Line 18">
                      <a:extLst>
                        <a:ext uri="{FF2B5EF4-FFF2-40B4-BE49-F238E27FC236}">
                          <a16:creationId xmlns:a16="http://schemas.microsoft.com/office/drawing/2014/main" id="{7F11434A-FEC1-4905-B13C-85085554633B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396" y="487"/>
                      <a:ext cx="564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800000"/>
                      </a:solidFill>
                      <a:round/>
                      <a:headEnd type="triangle" w="med" len="med"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5391" name="Line 19">
                      <a:extLst>
                        <a:ext uri="{FF2B5EF4-FFF2-40B4-BE49-F238E27FC236}">
                          <a16:creationId xmlns:a16="http://schemas.microsoft.com/office/drawing/2014/main" id="{FAC96E3B-450E-4CF7-B4F2-D99D40456E56}"/>
                        </a:ext>
                      </a:extLst>
                    </p:cNvPr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4396" y="905"/>
                      <a:ext cx="564" cy="0"/>
                    </a:xfrm>
                    <a:prstGeom prst="line">
                      <a:avLst/>
                    </a:prstGeom>
                    <a:noFill/>
                    <a:ln w="9525">
                      <a:solidFill>
                        <a:srgbClr val="800000"/>
                      </a:solidFill>
                      <a:round/>
                      <a:headEnd type="triangle" w="med" len="med"/>
                      <a:tailEnd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15380" name="Line 20">
                    <a:extLst>
                      <a:ext uri="{FF2B5EF4-FFF2-40B4-BE49-F238E27FC236}">
                        <a16:creationId xmlns:a16="http://schemas.microsoft.com/office/drawing/2014/main" id="{5DB857AC-C848-4EE6-BADC-F14AE8804B37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>
                    <a:off x="3125" y="766"/>
                    <a:ext cx="1271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5378" name="Text Box 21">
                  <a:extLst>
                    <a:ext uri="{FF2B5EF4-FFF2-40B4-BE49-F238E27FC236}">
                      <a16:creationId xmlns:a16="http://schemas.microsoft.com/office/drawing/2014/main" id="{5C265F94-1AF9-4F7B-AD70-BEA63C8D593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4242" y="4014"/>
                  <a:ext cx="3240" cy="35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100000"/>
                    <a:buFont typeface="Symbol" panose="05050102010706020507" pitchFamily="18" charset="2"/>
                    <a:buChar char=""/>
                    <a:defRPr sz="2400">
                      <a:solidFill>
                        <a:schemeClr val="tx2"/>
                      </a:solidFill>
                      <a:latin typeface="Candara" panose="020E0502030303020204" pitchFamily="34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100000"/>
                    <a:buFont typeface="Symbol" panose="05050102010706020507" pitchFamily="18" charset="2"/>
                    <a:buChar char=""/>
                    <a:defRPr sz="2200">
                      <a:solidFill>
                        <a:schemeClr val="tx2"/>
                      </a:solidFill>
                      <a:latin typeface="Candara" panose="020E0502030303020204" pitchFamily="34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100000"/>
                    <a:buFont typeface="Symbol" panose="05050102010706020507" pitchFamily="18" charset="2"/>
                    <a:buChar char=""/>
                    <a:defRPr sz="2000">
                      <a:solidFill>
                        <a:schemeClr val="tx2"/>
                      </a:solidFill>
                      <a:latin typeface="Candara" panose="020E0502030303020204" pitchFamily="34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100000"/>
                    <a:buFont typeface="Symbol" panose="05050102010706020507" pitchFamily="18" charset="2"/>
                    <a:buChar char=""/>
                    <a:defRPr>
                      <a:solidFill>
                        <a:schemeClr val="tx2"/>
                      </a:solidFill>
                      <a:latin typeface="Candara" panose="020E0502030303020204" pitchFamily="34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lr>
                      <a:schemeClr val="accent1"/>
                    </a:buClr>
                    <a:buSzPct val="100000"/>
                    <a:buFont typeface="Symbol" panose="05050102010706020507" pitchFamily="18" charset="2"/>
                    <a:buChar char=""/>
                    <a:defRPr sz="1600">
                      <a:solidFill>
                        <a:schemeClr val="tx2"/>
                      </a:solidFill>
                      <a:latin typeface="Candara" panose="020E0502030303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100000"/>
                    <a:buFont typeface="Symbol" panose="05050102010706020507" pitchFamily="18" charset="2"/>
                    <a:buChar char=""/>
                    <a:defRPr sz="1600">
                      <a:solidFill>
                        <a:schemeClr val="tx2"/>
                      </a:solidFill>
                      <a:latin typeface="Candara" panose="020E0502030303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100000"/>
                    <a:buFont typeface="Symbol" panose="05050102010706020507" pitchFamily="18" charset="2"/>
                    <a:buChar char=""/>
                    <a:defRPr sz="1600">
                      <a:solidFill>
                        <a:schemeClr val="tx2"/>
                      </a:solidFill>
                      <a:latin typeface="Candara" panose="020E0502030303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100000"/>
                    <a:buFont typeface="Symbol" panose="05050102010706020507" pitchFamily="18" charset="2"/>
                    <a:buChar char=""/>
                    <a:defRPr sz="1600">
                      <a:solidFill>
                        <a:schemeClr val="tx2"/>
                      </a:solidFill>
                      <a:latin typeface="Candara" panose="020E0502030303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1"/>
                    </a:buClr>
                    <a:buSzPct val="100000"/>
                    <a:buFont typeface="Symbol" panose="05050102010706020507" pitchFamily="18" charset="2"/>
                    <a:buChar char=""/>
                    <a:defRPr sz="1600">
                      <a:solidFill>
                        <a:schemeClr val="tx2"/>
                      </a:solidFill>
                      <a:latin typeface="Candara" panose="020E0502030303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ru-RU" altLang="ru-RU" sz="1800">
                      <a:solidFill>
                        <a:schemeClr val="tx1"/>
                      </a:solidFill>
                      <a:latin typeface="Arial" panose="020B0604020202020204" pitchFamily="34" charset="0"/>
                    </a:rPr>
                    <a:t>Поле физической реализации</a:t>
                  </a:r>
                </a:p>
              </p:txBody>
            </p:sp>
          </p:grpSp>
        </p:grpSp>
        <p:sp>
          <p:nvSpPr>
            <p:cNvPr id="15374" name="Text Box 23">
              <a:extLst>
                <a:ext uri="{FF2B5EF4-FFF2-40B4-BE49-F238E27FC236}">
                  <a16:creationId xmlns:a16="http://schemas.microsoft.com/office/drawing/2014/main" id="{F4DC6E5C-1582-46D6-B007-7824D85DBA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2160"/>
              <a:ext cx="1655" cy="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1800" b="1">
                  <a:solidFill>
                    <a:srgbClr val="FF0000"/>
                  </a:solidFill>
                  <a:latin typeface="Arial" panose="020B0604020202020204" pitchFamily="34" charset="0"/>
                </a:rPr>
                <a:t>Система/подсистема </a:t>
              </a:r>
              <a:endParaRPr lang="en-US" altLang="ru-RU" sz="1800" b="1">
                <a:solidFill>
                  <a:srgbClr val="FF0000"/>
                </a:solidFill>
                <a:latin typeface="Arial" panose="020B0604020202020204" pitchFamily="34" charset="0"/>
              </a:endParaRPr>
            </a:p>
            <a:p>
              <a:pPr algn="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1800" b="1">
                  <a:solidFill>
                    <a:srgbClr val="FF0000"/>
                  </a:solidFill>
                  <a:latin typeface="Arial" panose="020B0604020202020204" pitchFamily="34" charset="0"/>
                </a:rPr>
                <a:t>в нотации Гейна-Сарсона</a:t>
              </a:r>
              <a:r>
                <a:rPr lang="ru-RU" altLang="ru-RU" sz="1800">
                  <a:solidFill>
                    <a:srgbClr val="FF0000"/>
                  </a:solidFill>
                  <a:latin typeface="Arial" panose="020B0604020202020204" pitchFamily="34" charset="0"/>
                </a:rPr>
                <a:t> </a:t>
              </a:r>
            </a:p>
          </p:txBody>
        </p:sp>
      </p:grpSp>
      <p:grpSp>
        <p:nvGrpSpPr>
          <p:cNvPr id="10310" name="Group 70">
            <a:extLst>
              <a:ext uri="{FF2B5EF4-FFF2-40B4-BE49-F238E27FC236}">
                <a16:creationId xmlns:a16="http://schemas.microsoft.com/office/drawing/2014/main" id="{25405BAA-188C-437A-989C-F7E42728CFA4}"/>
              </a:ext>
            </a:extLst>
          </p:cNvPr>
          <p:cNvGrpSpPr>
            <a:grpSpLocks/>
          </p:cNvGrpSpPr>
          <p:nvPr/>
        </p:nvGrpSpPr>
        <p:grpSpPr bwMode="auto">
          <a:xfrm>
            <a:off x="755650" y="5084763"/>
            <a:ext cx="7993063" cy="1441450"/>
            <a:chOff x="476" y="3203"/>
            <a:chExt cx="5035" cy="908"/>
          </a:xfrm>
        </p:grpSpPr>
        <p:sp>
          <p:nvSpPr>
            <p:cNvPr id="15366" name="Oval 63">
              <a:extLst>
                <a:ext uri="{FF2B5EF4-FFF2-40B4-BE49-F238E27FC236}">
                  <a16:creationId xmlns:a16="http://schemas.microsoft.com/office/drawing/2014/main" id="{653A115C-3DC1-462D-BC09-652DA06192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" y="3203"/>
              <a:ext cx="952" cy="907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chemeClr val="tx1"/>
                  </a:solidFill>
                  <a:latin typeface="Arial" panose="020B0604020202020204" pitchFamily="34" charset="0"/>
                </a:rPr>
                <a:t>Имя системы/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chemeClr val="tx1"/>
                  </a:solidFill>
                  <a:latin typeface="Arial" panose="020B0604020202020204" pitchFamily="34" charset="0"/>
                </a:rPr>
                <a:t>подсистемы</a:t>
              </a:r>
            </a:p>
          </p:txBody>
        </p:sp>
        <p:sp>
          <p:nvSpPr>
            <p:cNvPr id="15367" name="Oval 64">
              <a:extLst>
                <a:ext uri="{FF2B5EF4-FFF2-40B4-BE49-F238E27FC236}">
                  <a16:creationId xmlns:a16="http://schemas.microsoft.com/office/drawing/2014/main" id="{FACE73EA-158B-4BCB-AF32-0664D7638E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3249"/>
              <a:ext cx="907" cy="86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>
                <a:solidFill>
                  <a:schemeClr val="tx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5368" name="Line 65">
              <a:extLst>
                <a:ext uri="{FF2B5EF4-FFF2-40B4-BE49-F238E27FC236}">
                  <a16:creationId xmlns:a16="http://schemas.microsoft.com/office/drawing/2014/main" id="{9FA83E5D-A29C-4821-B594-D2372C4112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4" y="3657"/>
              <a:ext cx="90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369" name="Text Box 66">
              <a:extLst>
                <a:ext uri="{FF2B5EF4-FFF2-40B4-BE49-F238E27FC236}">
                  <a16:creationId xmlns:a16="http://schemas.microsoft.com/office/drawing/2014/main" id="{DC640697-C941-47C0-A4B5-982A925F1C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81" y="3385"/>
              <a:ext cx="22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chemeClr val="tx1"/>
                  </a:solidFill>
                  <a:latin typeface="Arial" panose="020B0604020202020204" pitchFamily="34" charset="0"/>
                </a:rPr>
                <a:t>1</a:t>
              </a:r>
            </a:p>
          </p:txBody>
        </p:sp>
        <p:sp>
          <p:nvSpPr>
            <p:cNvPr id="15370" name="Text Box 67">
              <a:extLst>
                <a:ext uri="{FF2B5EF4-FFF2-40B4-BE49-F238E27FC236}">
                  <a16:creationId xmlns:a16="http://schemas.microsoft.com/office/drawing/2014/main" id="{F7BE1F0B-3242-4348-94E8-0C640316D9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90" y="3702"/>
              <a:ext cx="45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chemeClr val="tx1"/>
                  </a:solidFill>
                  <a:latin typeface="Arial" panose="020B0604020202020204" pitchFamily="34" charset="0"/>
                </a:rPr>
                <a:t>имя</a:t>
              </a:r>
            </a:p>
          </p:txBody>
        </p:sp>
        <p:sp>
          <p:nvSpPr>
            <p:cNvPr id="15371" name="Text Box 68">
              <a:extLst>
                <a:ext uri="{FF2B5EF4-FFF2-40B4-BE49-F238E27FC236}">
                  <a16:creationId xmlns:a16="http://schemas.microsoft.com/office/drawing/2014/main" id="{8F5C0280-CEB7-4B1A-B64B-6CE5C19123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0" y="3566"/>
              <a:ext cx="453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1800">
                  <a:solidFill>
                    <a:schemeClr val="tx1"/>
                  </a:solidFill>
                  <a:latin typeface="Arial" panose="020B0604020202020204" pitchFamily="34" charset="0"/>
                </a:rPr>
                <a:t>или</a:t>
              </a:r>
            </a:p>
          </p:txBody>
        </p:sp>
        <p:sp>
          <p:nvSpPr>
            <p:cNvPr id="15372" name="Text Box 69">
              <a:extLst>
                <a:ext uri="{FF2B5EF4-FFF2-40B4-BE49-F238E27FC236}">
                  <a16:creationId xmlns:a16="http://schemas.microsoft.com/office/drawing/2014/main" id="{BAB290E0-45D7-4D60-8F27-CBEDB3D65A9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96" y="3249"/>
              <a:ext cx="1815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ru-RU" altLang="ru-RU" sz="1800" b="1">
                  <a:solidFill>
                    <a:schemeClr val="bg2"/>
                  </a:solidFill>
                  <a:latin typeface="Arial" panose="020B0604020202020204" pitchFamily="34" charset="0"/>
                </a:rPr>
                <a:t>Система/подсистема в нотации Йордона-ДеМарко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>
            <a:extLst>
              <a:ext uri="{FF2B5EF4-FFF2-40B4-BE49-F238E27FC236}">
                <a16:creationId xmlns:a16="http://schemas.microsoft.com/office/drawing/2014/main" id="{E8932B09-7C39-4A43-8506-891A4CE15F2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1628775"/>
            <a:ext cx="8229600" cy="4525963"/>
          </a:xfrm>
        </p:spPr>
        <p:txBody>
          <a:bodyPr rtlCol="0">
            <a:normAutofit/>
          </a:bodyPr>
          <a:lstStyle/>
          <a:p>
            <a:pPr marL="365760" indent="-256032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/>
              <a:t>Представляет собой </a:t>
            </a:r>
            <a:r>
              <a:rPr lang="ru-RU" i="1" dirty="0"/>
              <a:t>преобразование</a:t>
            </a:r>
            <a:r>
              <a:rPr lang="ru-RU" dirty="0"/>
              <a:t> входных потоков в выходные в соответствии с определенным алгоритмом. </a:t>
            </a:r>
          </a:p>
          <a:p>
            <a:pPr marL="365760" indent="-256032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Примеры</a:t>
            </a:r>
            <a:r>
              <a:rPr lang="ru-RU" dirty="0"/>
              <a:t>: обработка входных документов и выпуск отчетности определенным подразделением, процессы физически реализованного устройства.</a:t>
            </a:r>
          </a:p>
          <a:p>
            <a:pPr marL="365760" indent="-256032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/>
              <a:t>Процесс </a:t>
            </a:r>
            <a:r>
              <a:rPr lang="ru-RU" i="1" dirty="0">
                <a:solidFill>
                  <a:schemeClr val="accent2"/>
                </a:solidFill>
              </a:rPr>
              <a:t>именуется</a:t>
            </a:r>
            <a:r>
              <a:rPr lang="ru-RU" dirty="0">
                <a:solidFill>
                  <a:schemeClr val="accent2"/>
                </a:solidFill>
              </a:rPr>
              <a:t> </a:t>
            </a:r>
            <a:r>
              <a:rPr lang="ru-RU" dirty="0"/>
              <a:t>в виде словосочетания с </a:t>
            </a:r>
            <a:r>
              <a:rPr lang="ru-RU" dirty="0">
                <a:solidFill>
                  <a:srgbClr val="FF0000"/>
                </a:solidFill>
              </a:rPr>
              <a:t>активным глаголом </a:t>
            </a:r>
            <a:r>
              <a:rPr lang="ru-RU" dirty="0"/>
              <a:t>в неопределенной форме, за которым следует существительное в винительном падеже. </a:t>
            </a:r>
          </a:p>
        </p:txBody>
      </p:sp>
      <p:sp>
        <p:nvSpPr>
          <p:cNvPr id="12290" name="Rectangle 2">
            <a:extLst>
              <a:ext uri="{FF2B5EF4-FFF2-40B4-BE49-F238E27FC236}">
                <a16:creationId xmlns:a16="http://schemas.microsoft.com/office/drawing/2014/main" id="{A6C040B1-BC45-410A-B793-AD9318001E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81121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Процесс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357</TotalTime>
  <Words>838</Words>
  <Application>Microsoft Office PowerPoint</Application>
  <PresentationFormat>Экран (4:3)</PresentationFormat>
  <Paragraphs>149</Paragraphs>
  <Slides>34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1" baseType="lpstr">
      <vt:lpstr>Arial</vt:lpstr>
      <vt:lpstr>Candara</vt:lpstr>
      <vt:lpstr>Symbol</vt:lpstr>
      <vt:lpstr>Calibri</vt:lpstr>
      <vt:lpstr>Wingdings</vt:lpstr>
      <vt:lpstr>Georgia</vt:lpstr>
      <vt:lpstr>Волна</vt:lpstr>
      <vt:lpstr>Лекция 13 Функциональное моделирование систем с использованием методологии DFD</vt:lpstr>
      <vt:lpstr>Основные вопросы</vt:lpstr>
      <vt:lpstr>Что такое DFD-модель</vt:lpstr>
      <vt:lpstr>Что такое DFD-модель?</vt:lpstr>
      <vt:lpstr>Основные компоненты диаграмм потоков данных</vt:lpstr>
      <vt:lpstr>Нотации, используемые в DFD-моделировании</vt:lpstr>
      <vt:lpstr>Внешняя сущность</vt:lpstr>
      <vt:lpstr>Система и подсистема</vt:lpstr>
      <vt:lpstr>Процесс</vt:lpstr>
      <vt:lpstr>Процесс</vt:lpstr>
      <vt:lpstr>Накопитель данных</vt:lpstr>
      <vt:lpstr>Поток данных</vt:lpstr>
      <vt:lpstr>Нумерация объектов</vt:lpstr>
      <vt:lpstr>Уровни DFD-модели</vt:lpstr>
      <vt:lpstr>Построение иерархии DFD</vt:lpstr>
      <vt:lpstr>Построение иерархии DFD</vt:lpstr>
      <vt:lpstr>Пример DFD-модели постройки дачного домика</vt:lpstr>
      <vt:lpstr>Пример DFD-модели постройки дачного домика</vt:lpstr>
      <vt:lpstr>Пример DFD-модели постройки дачного домика</vt:lpstr>
      <vt:lpstr>Расширения DFD для систем реального времени</vt:lpstr>
      <vt:lpstr>Презентация PowerPoint</vt:lpstr>
      <vt:lpstr>Презентация PowerPoint</vt:lpstr>
      <vt:lpstr>Презентация PowerPoint</vt:lpstr>
      <vt:lpstr>Презентация PowerPoint</vt:lpstr>
      <vt:lpstr>Изученные понятия</vt:lpstr>
      <vt:lpstr>Задание</vt:lpstr>
      <vt:lpstr>FEO</vt:lpstr>
      <vt:lpstr> Diagram -&gt; Add FEO Diagram</vt:lpstr>
      <vt:lpstr>Просмотр списка имеющихся FEO диаграмм</vt:lpstr>
      <vt:lpstr>Презентация PowerPoint</vt:lpstr>
      <vt:lpstr>Диаграммы дерева узлов</vt:lpstr>
      <vt:lpstr> Diagram -&gt; Add Node Tree</vt:lpstr>
      <vt:lpstr>Задание свойств диаграммы дерева узлов</vt:lpstr>
      <vt:lpstr>Презентация PowerPoint</vt:lpstr>
    </vt:vector>
  </TitlesOfParts>
  <Company>shishki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Функциональное моделирование систем с использованием методологии DFD</dc:title>
  <dc:creator>mashi_m</dc:creator>
  <cp:lastModifiedBy>Владислав Карюкин</cp:lastModifiedBy>
  <cp:revision>26</cp:revision>
  <dcterms:created xsi:type="dcterms:W3CDTF">2009-03-06T16:36:45Z</dcterms:created>
  <dcterms:modified xsi:type="dcterms:W3CDTF">2021-09-20T07:07:09Z</dcterms:modified>
</cp:coreProperties>
</file>